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56" r:id="rId5"/>
    <p:sldId id="257" r:id="rId6"/>
    <p:sldId id="279" r:id="rId7"/>
    <p:sldId id="258" r:id="rId8"/>
    <p:sldId id="259" r:id="rId9"/>
    <p:sldId id="278" r:id="rId10"/>
    <p:sldId id="263" r:id="rId11"/>
    <p:sldId id="280" r:id="rId12"/>
    <p:sldId id="265" r:id="rId13"/>
    <p:sldId id="266" r:id="rId14"/>
    <p:sldId id="267" r:id="rId15"/>
    <p:sldId id="268" r:id="rId16"/>
    <p:sldId id="281" r:id="rId17"/>
    <p:sldId id="282" r:id="rId18"/>
    <p:sldId id="283" r:id="rId19"/>
    <p:sldId id="285" r:id="rId20"/>
    <p:sldId id="286" r:id="rId21"/>
    <p:sldId id="287" r:id="rId22"/>
    <p:sldId id="288" r:id="rId23"/>
    <p:sldId id="289" r:id="rId24"/>
    <p:sldId id="290"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510" autoAdjust="0"/>
  </p:normalViewPr>
  <p:slideViewPr>
    <p:cSldViewPr snapToGrid="0">
      <p:cViewPr varScale="1">
        <p:scale>
          <a:sx n="78" d="100"/>
          <a:sy n="78" d="100"/>
        </p:scale>
        <p:origin x="850" y="62"/>
      </p:cViewPr>
      <p:guideLst/>
    </p:cSldViewPr>
  </p:slideViewPr>
  <p:outlineViewPr>
    <p:cViewPr>
      <p:scale>
        <a:sx n="33" d="100"/>
        <a:sy n="33" d="100"/>
      </p:scale>
      <p:origin x="0" y="-9101"/>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11/27/2024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11/27/2024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071D96E-4CA2-485E-9EE5-CEB7143ACC3B}" type="slidenum">
              <a:rPr lang="en-US" smtClean="0"/>
              <a:t>2</a:t>
            </a:fld>
            <a:endParaRPr lang="en-US" dirty="0"/>
          </a:p>
        </p:txBody>
      </p:sp>
    </p:spTree>
    <p:extLst>
      <p:ext uri="{BB962C8B-B14F-4D97-AF65-F5344CB8AC3E}">
        <p14:creationId xmlns:p14="http://schemas.microsoft.com/office/powerpoint/2010/main" val="2768139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071D96E-4CA2-485E-9EE5-CEB7143ACC3B}" type="slidenum">
              <a:rPr lang="en-US" smtClean="0"/>
              <a:t>7</a:t>
            </a:fld>
            <a:endParaRPr lang="en-US" dirty="0"/>
          </a:p>
        </p:txBody>
      </p:sp>
    </p:spTree>
    <p:extLst>
      <p:ext uri="{BB962C8B-B14F-4D97-AF65-F5344CB8AC3E}">
        <p14:creationId xmlns:p14="http://schemas.microsoft.com/office/powerpoint/2010/main" val="3235160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a:t>8/06/20XX</a:t>
            </a:r>
            <a:endParaRPr lang="en-US" dirty="0"/>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a:t>8/06/20XX</a:t>
            </a:r>
            <a:endParaRPr lang="en-US" dirty="0"/>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endParaRPr lang="en-US" dirty="0"/>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5982510" y="1574943"/>
            <a:ext cx="6096000" cy="2682425"/>
          </a:xfrm>
        </p:spPr>
        <p:txBody>
          <a:bodyPr/>
          <a:lstStyle/>
          <a:p>
            <a:r>
              <a:rPr lang="en-US" dirty="0"/>
              <a:t>College </a:t>
            </a:r>
            <a:r>
              <a:rPr lang="en-US" dirty="0" err="1"/>
              <a:t>ErP</a:t>
            </a:r>
            <a:r>
              <a:rPr lang="en-US" dirty="0"/>
              <a:t> </a:t>
            </a:r>
            <a:r>
              <a:rPr lang="en-US" dirty="0" err="1"/>
              <a:t>sYSTEM</a:t>
            </a:r>
            <a:endParaRPr lang="en-US" dirty="0"/>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567916" y="3429000"/>
            <a:ext cx="4925188" cy="339247"/>
          </a:xfrm>
        </p:spPr>
        <p:txBody>
          <a:bodyPr>
            <a:noAutofit/>
          </a:bodyPr>
          <a:lstStyle/>
          <a:p>
            <a:r>
              <a:rPr lang="en-US" sz="2200" dirty="0"/>
              <a:t>ANDROID APPLICATION</a:t>
            </a:r>
          </a:p>
          <a:p>
            <a:endParaRPr lang="en-US" sz="2200" dirty="0"/>
          </a:p>
          <a:p>
            <a:endParaRPr lang="en-US" sz="2200" dirty="0"/>
          </a:p>
          <a:p>
            <a:endParaRPr lang="en-US" sz="2200" dirty="0"/>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3189322" y="468726"/>
            <a:ext cx="7675323" cy="466344"/>
          </a:xfrm>
        </p:spPr>
        <p:txBody>
          <a:bodyPr/>
          <a:lstStyle/>
          <a:p>
            <a:r>
              <a:rPr lang="en-US" dirty="0"/>
              <a:t>3.3 programming language</a:t>
            </a:r>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0" name="Text Placeholder 59">
            <a:extLst>
              <a:ext uri="{FF2B5EF4-FFF2-40B4-BE49-F238E27FC236}">
                <a16:creationId xmlns:a16="http://schemas.microsoft.com/office/drawing/2014/main" id="{999D91A5-2E97-401C-8485-4C6A03228C0C}"/>
              </a:ext>
            </a:extLst>
          </p:cNvPr>
          <p:cNvSpPr>
            <a:spLocks noGrp="1"/>
          </p:cNvSpPr>
          <p:nvPr>
            <p:ph type="body" sz="quarter" idx="16"/>
          </p:nvPr>
        </p:nvSpPr>
        <p:spPr>
          <a:xfrm>
            <a:off x="3189321" y="1079184"/>
            <a:ext cx="4617491" cy="426393"/>
          </a:xfrm>
        </p:spPr>
        <p:txBody>
          <a:bodyPr>
            <a:normAutofit fontScale="92500"/>
          </a:bodyPr>
          <a:lstStyle/>
          <a:p>
            <a:r>
              <a:rPr lang="en-IN" b="1" i="0" dirty="0">
                <a:effectLst/>
                <a:latin typeface="ui-sans-serif"/>
              </a:rPr>
              <a:t>Overview of Dart programming language </a:t>
            </a:r>
            <a:r>
              <a:rPr lang="en-ZA" dirty="0"/>
              <a:t>​</a:t>
            </a:r>
            <a:endParaRPr lang="en-US" dirty="0"/>
          </a:p>
        </p:txBody>
      </p:sp>
      <p:sp>
        <p:nvSpPr>
          <p:cNvPr id="62" name="Text Placeholder 61">
            <a:extLst>
              <a:ext uri="{FF2B5EF4-FFF2-40B4-BE49-F238E27FC236}">
                <a16:creationId xmlns:a16="http://schemas.microsoft.com/office/drawing/2014/main" id="{A7D48779-F2E1-4699-AD47-17420A5B31B9}"/>
              </a:ext>
            </a:extLst>
          </p:cNvPr>
          <p:cNvSpPr>
            <a:spLocks noGrp="1"/>
          </p:cNvSpPr>
          <p:nvPr>
            <p:ph type="body" sz="quarter" idx="18"/>
          </p:nvPr>
        </p:nvSpPr>
        <p:spPr>
          <a:xfrm>
            <a:off x="3177587" y="2313693"/>
            <a:ext cx="3695653" cy="426393"/>
          </a:xfrm>
        </p:spPr>
        <p:txBody>
          <a:bodyPr/>
          <a:lstStyle/>
          <a:p>
            <a:r>
              <a:rPr lang="en-IN" b="1" i="0" dirty="0">
                <a:effectLst/>
                <a:latin typeface="ui-sans-serif"/>
              </a:rPr>
              <a:t>Why Dart? </a:t>
            </a:r>
            <a:r>
              <a:rPr lang="en-US" dirty="0"/>
              <a:t>​</a:t>
            </a:r>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3189321" y="1483269"/>
            <a:ext cx="8884692" cy="1043621"/>
          </a:xfrm>
        </p:spPr>
        <p:txBody>
          <a:bodyPr>
            <a:normAutofit/>
          </a:bodyPr>
          <a:lstStyle/>
          <a:p>
            <a:r>
              <a:rPr lang="en-US" b="1" i="0" dirty="0">
                <a:effectLst/>
                <a:latin typeface="ui-sans-serif"/>
              </a:rPr>
              <a:t>Dart</a:t>
            </a:r>
            <a:r>
              <a:rPr lang="en-US" b="0" i="0" dirty="0">
                <a:effectLst/>
                <a:latin typeface="ui-sans-serif"/>
              </a:rPr>
              <a:t> is the primary programming language used in the app development. It is an </a:t>
            </a:r>
            <a:r>
              <a:rPr lang="en-US" b="1" i="0" dirty="0">
                <a:effectLst/>
                <a:latin typeface="ui-sans-serif"/>
              </a:rPr>
              <a:t>object-oriented</a:t>
            </a:r>
            <a:r>
              <a:rPr lang="en-US" b="0" i="0" dirty="0">
                <a:effectLst/>
                <a:latin typeface="ui-sans-serif"/>
              </a:rPr>
              <a:t> language developed by Google, specifically optimized for building high-performance, cross-platform mobile applications.</a:t>
            </a:r>
          </a:p>
          <a:p>
            <a:endParaRPr lang="en-US" dirty="0"/>
          </a:p>
        </p:txBody>
      </p:sp>
      <p:sp>
        <p:nvSpPr>
          <p:cNvPr id="61" name="Text Placeholder 60">
            <a:extLst>
              <a:ext uri="{FF2B5EF4-FFF2-40B4-BE49-F238E27FC236}">
                <a16:creationId xmlns:a16="http://schemas.microsoft.com/office/drawing/2014/main" id="{182CD3FA-FD64-4651-A9ED-984F79C86FEE}"/>
              </a:ext>
            </a:extLst>
          </p:cNvPr>
          <p:cNvSpPr>
            <a:spLocks noGrp="1"/>
          </p:cNvSpPr>
          <p:nvPr>
            <p:ph type="body" sz="quarter" idx="17"/>
          </p:nvPr>
        </p:nvSpPr>
        <p:spPr>
          <a:xfrm>
            <a:off x="3189321" y="2740086"/>
            <a:ext cx="8815866" cy="1165427"/>
          </a:xfrm>
        </p:spPr>
        <p:txBody>
          <a:bodyPr>
            <a:normAutofit/>
          </a:bodyPr>
          <a:lstStyle/>
          <a:p>
            <a:r>
              <a:rPr lang="en-US" b="1" i="0" dirty="0">
                <a:effectLst/>
                <a:latin typeface="ui-sans-serif"/>
              </a:rPr>
              <a:t>Integration with Flutter</a:t>
            </a:r>
            <a:r>
              <a:rPr lang="en-US" b="0" i="0" dirty="0">
                <a:effectLst/>
                <a:latin typeface="ui-sans-serif"/>
              </a:rPr>
              <a:t>: Dart is the backbone of the </a:t>
            </a:r>
            <a:r>
              <a:rPr lang="en-US" b="1" i="0" dirty="0">
                <a:effectLst/>
                <a:latin typeface="ui-sans-serif"/>
              </a:rPr>
              <a:t>Flutter framework</a:t>
            </a:r>
            <a:r>
              <a:rPr lang="en-US" b="0" i="0" dirty="0">
                <a:effectLst/>
                <a:latin typeface="ui-sans-serif"/>
              </a:rPr>
              <a:t>, which is used to build the UI and handle business logic in the app. It offers a rich set of libraries and tools that simplify app development. Dart allows </a:t>
            </a:r>
            <a:r>
              <a:rPr lang="en-US" b="1" i="0" dirty="0">
                <a:effectLst/>
                <a:latin typeface="ui-sans-serif"/>
              </a:rPr>
              <a:t>hot reload</a:t>
            </a:r>
            <a:r>
              <a:rPr lang="en-US" b="0" i="0" dirty="0">
                <a:effectLst/>
                <a:latin typeface="ui-sans-serif"/>
              </a:rPr>
              <a:t>, meaning that developers can see changes in real-time, making the development process faster and more efficient.</a:t>
            </a:r>
          </a:p>
          <a:p>
            <a:endParaRPr lang="en-US" dirty="0"/>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423482"/>
            <a:ext cx="4114800" cy="365125"/>
          </a:xfrm>
        </p:spPr>
        <p:txBody>
          <a:bodyPr/>
          <a:lstStyle/>
          <a:p>
            <a:r>
              <a:rPr lang="en-US" dirty="0"/>
              <a:t>College </a:t>
            </a:r>
            <a:r>
              <a:rPr lang="en-US" dirty="0" err="1"/>
              <a:t>erp</a:t>
            </a:r>
            <a:r>
              <a:rPr lang="en-US" dirty="0"/>
              <a:t> system</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
        <p:nvSpPr>
          <p:cNvPr id="2" name="Text Placeholder 59">
            <a:extLst>
              <a:ext uri="{FF2B5EF4-FFF2-40B4-BE49-F238E27FC236}">
                <a16:creationId xmlns:a16="http://schemas.microsoft.com/office/drawing/2014/main" id="{441B14B9-693D-4440-12E7-CB35D35C3EEF}"/>
              </a:ext>
            </a:extLst>
          </p:cNvPr>
          <p:cNvSpPr txBox="1">
            <a:spLocks/>
          </p:cNvSpPr>
          <p:nvPr/>
        </p:nvSpPr>
        <p:spPr>
          <a:xfrm>
            <a:off x="3177587" y="3773902"/>
            <a:ext cx="4617491" cy="42639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effectLst/>
                <a:latin typeface="ui-sans-serif"/>
              </a:rPr>
              <a:t>Key Features of Dart Used</a:t>
            </a:r>
            <a:r>
              <a:rPr lang="en-IN" b="1" dirty="0">
                <a:latin typeface="ui-sans-serif"/>
              </a:rPr>
              <a:t> </a:t>
            </a:r>
            <a:r>
              <a:rPr lang="en-ZA" dirty="0"/>
              <a:t>​</a:t>
            </a:r>
            <a:endParaRPr lang="en-US" dirty="0"/>
          </a:p>
        </p:txBody>
      </p:sp>
      <p:sp>
        <p:nvSpPr>
          <p:cNvPr id="3" name="Text Placeholder 60">
            <a:extLst>
              <a:ext uri="{FF2B5EF4-FFF2-40B4-BE49-F238E27FC236}">
                <a16:creationId xmlns:a16="http://schemas.microsoft.com/office/drawing/2014/main" id="{CF0E2B19-5FD3-E83C-7D97-294705689A9D}"/>
              </a:ext>
            </a:extLst>
          </p:cNvPr>
          <p:cNvSpPr txBox="1">
            <a:spLocks/>
          </p:cNvSpPr>
          <p:nvPr/>
        </p:nvSpPr>
        <p:spPr>
          <a:xfrm>
            <a:off x="3177587" y="4151554"/>
            <a:ext cx="8815866" cy="1165427"/>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effectLst/>
                <a:latin typeface="ui-sans-serif"/>
              </a:rPr>
              <a:t>Asynchronous Programming</a:t>
            </a:r>
            <a:r>
              <a:rPr lang="en-US" b="0" i="0" dirty="0">
                <a:effectLst/>
                <a:latin typeface="ui-sans-serif"/>
              </a:rPr>
              <a:t>: Dart supports </a:t>
            </a:r>
            <a:r>
              <a:rPr lang="en-US" b="1" i="0" dirty="0">
                <a:effectLst/>
                <a:latin typeface="ui-sans-serif"/>
              </a:rPr>
              <a:t>async/await</a:t>
            </a:r>
            <a:r>
              <a:rPr lang="en-US" b="0" i="0" dirty="0">
                <a:effectLst/>
                <a:latin typeface="ui-sans-serif"/>
              </a:rPr>
              <a:t> and </a:t>
            </a:r>
            <a:r>
              <a:rPr lang="en-US" b="1" i="0" dirty="0">
                <a:effectLst/>
                <a:latin typeface="ui-sans-serif"/>
              </a:rPr>
              <a:t>Futures</a:t>
            </a:r>
            <a:r>
              <a:rPr lang="en-US" b="0" i="0" dirty="0">
                <a:effectLst/>
                <a:latin typeface="ui-sans-serif"/>
              </a:rPr>
              <a:t>, enabling the app to handle tasks like fetching data, reading from files, and database queries without blocking the UI thread. This ensures smooth performance.</a:t>
            </a:r>
          </a:p>
          <a:p>
            <a:endParaRPr lang="en-US" dirty="0">
              <a:latin typeface="ui-sans-serif"/>
            </a:endParaRPr>
          </a:p>
          <a:p>
            <a:endParaRPr lang="en-US" dirty="0"/>
          </a:p>
        </p:txBody>
      </p:sp>
      <p:sp>
        <p:nvSpPr>
          <p:cNvPr id="4" name="Text Placeholder 59">
            <a:extLst>
              <a:ext uri="{FF2B5EF4-FFF2-40B4-BE49-F238E27FC236}">
                <a16:creationId xmlns:a16="http://schemas.microsoft.com/office/drawing/2014/main" id="{F3BAD970-A287-3700-5472-EEE53796B379}"/>
              </a:ext>
            </a:extLst>
          </p:cNvPr>
          <p:cNvSpPr txBox="1">
            <a:spLocks/>
          </p:cNvSpPr>
          <p:nvPr/>
        </p:nvSpPr>
        <p:spPr>
          <a:xfrm>
            <a:off x="3151826" y="4939329"/>
            <a:ext cx="4617491" cy="42639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effectLst/>
                <a:latin typeface="ui-sans-serif"/>
              </a:rPr>
              <a:t>Advantages of Dart in App Development</a:t>
            </a:r>
            <a:r>
              <a:rPr lang="en-ZA" dirty="0"/>
              <a:t>​</a:t>
            </a:r>
            <a:endParaRPr lang="en-US" dirty="0"/>
          </a:p>
        </p:txBody>
      </p:sp>
      <p:sp>
        <p:nvSpPr>
          <p:cNvPr id="5" name="Text Placeholder 60">
            <a:extLst>
              <a:ext uri="{FF2B5EF4-FFF2-40B4-BE49-F238E27FC236}">
                <a16:creationId xmlns:a16="http://schemas.microsoft.com/office/drawing/2014/main" id="{0694C7B1-B0AF-C6F1-0036-20FB6A1BB84A}"/>
              </a:ext>
            </a:extLst>
          </p:cNvPr>
          <p:cNvSpPr txBox="1">
            <a:spLocks/>
          </p:cNvSpPr>
          <p:nvPr/>
        </p:nvSpPr>
        <p:spPr>
          <a:xfrm>
            <a:off x="3151826" y="5303096"/>
            <a:ext cx="8815866" cy="1165427"/>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effectLst/>
                <a:latin typeface="ui-sans-serif"/>
              </a:rPr>
              <a:t>High Performance</a:t>
            </a:r>
            <a:r>
              <a:rPr lang="en-US" b="0" i="0" dirty="0">
                <a:effectLst/>
                <a:latin typeface="ui-sans-serif"/>
              </a:rPr>
              <a:t>: Dart is compiled ahead of time (AOT), ensuring fast startup times and optimal runtime performance.</a:t>
            </a:r>
            <a:endParaRPr lang="en-US" dirty="0">
              <a:latin typeface="ui-sans-serif"/>
            </a:endParaRPr>
          </a:p>
          <a:p>
            <a:endParaRPr lang="en-US" dirty="0"/>
          </a:p>
        </p:txBody>
      </p:sp>
    </p:spTree>
    <p:extLst>
      <p:ext uri="{BB962C8B-B14F-4D97-AF65-F5344CB8AC3E}">
        <p14:creationId xmlns:p14="http://schemas.microsoft.com/office/powerpoint/2010/main" val="3324314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DB4F4C0-66F2-4AE9-ACA2-A28930730CAF}"/>
              </a:ext>
            </a:extLst>
          </p:cNvPr>
          <p:cNvSpPr>
            <a:spLocks noGrp="1"/>
          </p:cNvSpPr>
          <p:nvPr>
            <p:ph type="title"/>
          </p:nvPr>
        </p:nvSpPr>
        <p:spPr/>
        <p:txBody>
          <a:bodyPr/>
          <a:lstStyle/>
          <a:p>
            <a:r>
              <a:rPr lang="en-US" dirty="0"/>
              <a:t>3.4 tools</a:t>
            </a:r>
          </a:p>
        </p:txBody>
      </p:sp>
      <p:sp>
        <p:nvSpPr>
          <p:cNvPr id="5" name="Text Placeholder 4">
            <a:extLst>
              <a:ext uri="{FF2B5EF4-FFF2-40B4-BE49-F238E27FC236}">
                <a16:creationId xmlns:a16="http://schemas.microsoft.com/office/drawing/2014/main" id="{53BDE099-31E6-4A2D-AF0B-EAE4AB8B9737}"/>
              </a:ext>
            </a:extLst>
          </p:cNvPr>
          <p:cNvSpPr>
            <a:spLocks noGrp="1"/>
          </p:cNvSpPr>
          <p:nvPr>
            <p:ph type="body" sz="quarter" idx="15"/>
          </p:nvPr>
        </p:nvSpPr>
        <p:spPr>
          <a:xfrm>
            <a:off x="2425813" y="1873829"/>
            <a:ext cx="2428568" cy="492025"/>
          </a:xfrm>
        </p:spPr>
        <p:txBody>
          <a:bodyPr>
            <a:noAutofit/>
          </a:bodyPr>
          <a:lstStyle/>
          <a:p>
            <a:r>
              <a:rPr lang="en-IN" sz="1600" b="1" i="0" dirty="0">
                <a:effectLst/>
                <a:latin typeface="ui-sans-serif"/>
              </a:rPr>
              <a:t>1. Android Studio</a:t>
            </a:r>
            <a:endParaRPr lang="en-US" sz="1600" dirty="0"/>
          </a:p>
        </p:txBody>
      </p:sp>
      <p:sp>
        <p:nvSpPr>
          <p:cNvPr id="13" name="Text Placeholder 12">
            <a:extLst>
              <a:ext uri="{FF2B5EF4-FFF2-40B4-BE49-F238E27FC236}">
                <a16:creationId xmlns:a16="http://schemas.microsoft.com/office/drawing/2014/main" id="{D68FEEAD-9F82-4D26-A696-EF776869AA98}"/>
              </a:ext>
            </a:extLst>
          </p:cNvPr>
          <p:cNvSpPr>
            <a:spLocks noGrp="1"/>
          </p:cNvSpPr>
          <p:nvPr>
            <p:ph type="body" sz="quarter" idx="25"/>
          </p:nvPr>
        </p:nvSpPr>
        <p:spPr>
          <a:xfrm>
            <a:off x="2617561" y="2119842"/>
            <a:ext cx="3473760" cy="1593325"/>
          </a:xfrm>
        </p:spPr>
        <p:txBody>
          <a:bodyPr>
            <a:normAutofit/>
          </a:bodyPr>
          <a:lstStyle/>
          <a:p>
            <a:r>
              <a:rPr lang="en-US" sz="1400" b="1" i="0" dirty="0">
                <a:solidFill>
                  <a:schemeClr val="accent6"/>
                </a:solidFill>
                <a:effectLst/>
                <a:latin typeface="ui-sans-serif"/>
              </a:rPr>
              <a:t>Android Studio</a:t>
            </a:r>
            <a:r>
              <a:rPr lang="en-US" sz="1400" b="0" i="0" dirty="0">
                <a:solidFill>
                  <a:schemeClr val="accent6"/>
                </a:solidFill>
                <a:effectLst/>
                <a:latin typeface="ui-sans-serif"/>
              </a:rPr>
              <a:t> is the primary integrated development environment (IDE) used for building the College ERP Android app. </a:t>
            </a:r>
            <a:r>
              <a:rPr lang="en-ZA" sz="1400" dirty="0">
                <a:solidFill>
                  <a:schemeClr val="accent6"/>
                </a:solidFill>
              </a:rPr>
              <a:t>​</a:t>
            </a:r>
            <a:endParaRPr lang="en-US" sz="1400" dirty="0">
              <a:solidFill>
                <a:schemeClr val="accent6"/>
              </a:solidFill>
            </a:endParaRPr>
          </a:p>
        </p:txBody>
      </p:sp>
      <p:sp>
        <p:nvSpPr>
          <p:cNvPr id="19" name="Text Placeholder 18">
            <a:extLst>
              <a:ext uri="{FF2B5EF4-FFF2-40B4-BE49-F238E27FC236}">
                <a16:creationId xmlns:a16="http://schemas.microsoft.com/office/drawing/2014/main" id="{2AF1C9F2-F99F-4977-90E2-7421C5EFCC68}"/>
              </a:ext>
            </a:extLst>
          </p:cNvPr>
          <p:cNvSpPr>
            <a:spLocks noGrp="1"/>
          </p:cNvSpPr>
          <p:nvPr>
            <p:ph type="body" sz="quarter" idx="19"/>
          </p:nvPr>
        </p:nvSpPr>
        <p:spPr>
          <a:xfrm>
            <a:off x="1825794" y="3822104"/>
            <a:ext cx="3028587" cy="492025"/>
          </a:xfrm>
        </p:spPr>
        <p:txBody>
          <a:bodyPr>
            <a:noAutofit/>
          </a:bodyPr>
          <a:lstStyle/>
          <a:p>
            <a:r>
              <a:rPr lang="en-IN" sz="1600" b="1" i="0" dirty="0">
                <a:effectLst/>
                <a:latin typeface="ui-sans-serif"/>
              </a:rPr>
              <a:t>2. Flutter SDK</a:t>
            </a:r>
            <a:endParaRPr lang="en-US" sz="1600" dirty="0"/>
          </a:p>
        </p:txBody>
      </p:sp>
      <p:sp>
        <p:nvSpPr>
          <p:cNvPr id="6" name="Text Placeholder 5">
            <a:extLst>
              <a:ext uri="{FF2B5EF4-FFF2-40B4-BE49-F238E27FC236}">
                <a16:creationId xmlns:a16="http://schemas.microsoft.com/office/drawing/2014/main" id="{F4DB775F-7CF7-4E61-9E5F-87B4AB127542}"/>
              </a:ext>
            </a:extLst>
          </p:cNvPr>
          <p:cNvSpPr>
            <a:spLocks noGrp="1"/>
          </p:cNvSpPr>
          <p:nvPr>
            <p:ph type="body" sz="quarter" idx="17"/>
          </p:nvPr>
        </p:nvSpPr>
        <p:spPr>
          <a:xfrm>
            <a:off x="6397273" y="1879529"/>
            <a:ext cx="2668068" cy="492025"/>
          </a:xfrm>
        </p:spPr>
        <p:txBody>
          <a:bodyPr>
            <a:normAutofit/>
          </a:bodyPr>
          <a:lstStyle/>
          <a:p>
            <a:r>
              <a:rPr lang="en-IN" sz="1600" b="1" i="0" dirty="0">
                <a:effectLst/>
                <a:latin typeface="ui-sans-serif"/>
              </a:rPr>
              <a:t>3. SQLite database</a:t>
            </a:r>
            <a:r>
              <a:rPr lang="en-ZA" dirty="0"/>
              <a:t>​</a:t>
            </a:r>
            <a:endParaRPr lang="en-US" dirty="0"/>
          </a:p>
        </p:txBody>
      </p:sp>
      <p:sp>
        <p:nvSpPr>
          <p:cNvPr id="49" name="Footer Placeholder 48">
            <a:extLst>
              <a:ext uri="{FF2B5EF4-FFF2-40B4-BE49-F238E27FC236}">
                <a16:creationId xmlns:a16="http://schemas.microsoft.com/office/drawing/2014/main" id="{E417811B-8A88-4D3F-B8C1-3FB620AB9D84}"/>
              </a:ext>
            </a:extLst>
          </p:cNvPr>
          <p:cNvSpPr>
            <a:spLocks noGrp="1"/>
          </p:cNvSpPr>
          <p:nvPr>
            <p:ph type="ftr" sz="quarter" idx="11"/>
          </p:nvPr>
        </p:nvSpPr>
        <p:spPr>
          <a:xfrm>
            <a:off x="4038600" y="6356350"/>
            <a:ext cx="4114800" cy="365125"/>
          </a:xfrm>
        </p:spPr>
        <p:txBody>
          <a:bodyPr/>
          <a:lstStyle/>
          <a:p>
            <a:r>
              <a:rPr lang="en-US" dirty="0"/>
              <a:t>College </a:t>
            </a:r>
            <a:r>
              <a:rPr lang="en-US" dirty="0" err="1"/>
              <a:t>erp</a:t>
            </a:r>
            <a:r>
              <a:rPr lang="en-US" dirty="0"/>
              <a:t> system</a:t>
            </a:r>
          </a:p>
        </p:txBody>
      </p:sp>
      <p:sp>
        <p:nvSpPr>
          <p:cNvPr id="50" name="Slide Number Placeholder 49">
            <a:extLst>
              <a:ext uri="{FF2B5EF4-FFF2-40B4-BE49-F238E27FC236}">
                <a16:creationId xmlns:a16="http://schemas.microsoft.com/office/drawing/2014/main" id="{BFB7C528-0C61-424C-B1CA-1E81969C44E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
        <p:nvSpPr>
          <p:cNvPr id="12" name="Text Placeholder 18">
            <a:extLst>
              <a:ext uri="{FF2B5EF4-FFF2-40B4-BE49-F238E27FC236}">
                <a16:creationId xmlns:a16="http://schemas.microsoft.com/office/drawing/2014/main" id="{120CF040-BE1D-2015-B1FE-ECACF3A1B3F5}"/>
              </a:ext>
            </a:extLst>
          </p:cNvPr>
          <p:cNvSpPr txBox="1">
            <a:spLocks/>
          </p:cNvSpPr>
          <p:nvPr/>
        </p:nvSpPr>
        <p:spPr>
          <a:xfrm>
            <a:off x="2352057" y="4423066"/>
            <a:ext cx="3739264" cy="1505992"/>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0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i="0" dirty="0">
                <a:solidFill>
                  <a:schemeClr val="accent6"/>
                </a:solidFill>
                <a:effectLst/>
                <a:latin typeface="ui-sans-serif"/>
              </a:rPr>
              <a:t>Flutter SDK</a:t>
            </a:r>
            <a:r>
              <a:rPr lang="en-US" sz="1400" b="0" i="0" dirty="0">
                <a:solidFill>
                  <a:schemeClr val="accent6"/>
                </a:solidFill>
                <a:effectLst/>
                <a:latin typeface="ui-sans-serif"/>
              </a:rPr>
              <a:t> includes everything needed to build apps, from libraries and tools to compilers and documentation. It simplifies the process of building apps with modern, reactive frameworks.</a:t>
            </a:r>
          </a:p>
          <a:p>
            <a:endParaRPr lang="en-US" sz="1600" dirty="0"/>
          </a:p>
        </p:txBody>
      </p:sp>
      <p:sp>
        <p:nvSpPr>
          <p:cNvPr id="14" name="Text Placeholder 12">
            <a:extLst>
              <a:ext uri="{FF2B5EF4-FFF2-40B4-BE49-F238E27FC236}">
                <a16:creationId xmlns:a16="http://schemas.microsoft.com/office/drawing/2014/main" id="{6E3BEE4E-A170-A08C-6AB4-0B2FFD9E0D14}"/>
              </a:ext>
            </a:extLst>
          </p:cNvPr>
          <p:cNvSpPr txBox="1">
            <a:spLocks/>
          </p:cNvSpPr>
          <p:nvPr/>
        </p:nvSpPr>
        <p:spPr>
          <a:xfrm>
            <a:off x="6104329" y="2228779"/>
            <a:ext cx="3473760" cy="1593325"/>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0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i="0" dirty="0">
                <a:solidFill>
                  <a:schemeClr val="accent6"/>
                </a:solidFill>
                <a:effectLst/>
                <a:latin typeface="ui-sans-serif"/>
              </a:rPr>
              <a:t>SQLite</a:t>
            </a:r>
            <a:r>
              <a:rPr lang="en-US" sz="1400" b="0" i="0" dirty="0">
                <a:solidFill>
                  <a:schemeClr val="accent6"/>
                </a:solidFill>
                <a:effectLst/>
                <a:latin typeface="ui-sans-serif"/>
              </a:rPr>
              <a:t> is used as the local, offline database for storing student and faculty data, college details, and other important information.</a:t>
            </a:r>
          </a:p>
          <a:p>
            <a:endParaRPr lang="en-US" sz="1400" dirty="0">
              <a:solidFill>
                <a:schemeClr val="accent6"/>
              </a:solidFill>
            </a:endParaRPr>
          </a:p>
        </p:txBody>
      </p:sp>
      <p:sp>
        <p:nvSpPr>
          <p:cNvPr id="15" name="Text Placeholder 5">
            <a:extLst>
              <a:ext uri="{FF2B5EF4-FFF2-40B4-BE49-F238E27FC236}">
                <a16:creationId xmlns:a16="http://schemas.microsoft.com/office/drawing/2014/main" id="{A7C148DC-F1A1-0B27-0223-A097B4061C44}"/>
              </a:ext>
            </a:extLst>
          </p:cNvPr>
          <p:cNvSpPr txBox="1">
            <a:spLocks/>
          </p:cNvSpPr>
          <p:nvPr/>
        </p:nvSpPr>
        <p:spPr>
          <a:xfrm>
            <a:off x="6397273" y="3822103"/>
            <a:ext cx="2668068" cy="492025"/>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0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b="1" dirty="0">
                <a:latin typeface="ui-sans-serif"/>
              </a:rPr>
              <a:t>4. </a:t>
            </a:r>
            <a:r>
              <a:rPr lang="en-IN" sz="1600" b="1" i="0" dirty="0">
                <a:effectLst/>
                <a:latin typeface="ui-sans-serif"/>
              </a:rPr>
              <a:t>plugins</a:t>
            </a:r>
            <a:r>
              <a:rPr lang="en-ZA" dirty="0"/>
              <a:t>​</a:t>
            </a:r>
            <a:endParaRPr lang="en-US" dirty="0"/>
          </a:p>
        </p:txBody>
      </p:sp>
      <p:sp>
        <p:nvSpPr>
          <p:cNvPr id="16" name="Text Placeholder 18">
            <a:extLst>
              <a:ext uri="{FF2B5EF4-FFF2-40B4-BE49-F238E27FC236}">
                <a16:creationId xmlns:a16="http://schemas.microsoft.com/office/drawing/2014/main" id="{330E3E84-6BE4-51A0-65F8-CA94F33BA009}"/>
              </a:ext>
            </a:extLst>
          </p:cNvPr>
          <p:cNvSpPr txBox="1">
            <a:spLocks/>
          </p:cNvSpPr>
          <p:nvPr/>
        </p:nvSpPr>
        <p:spPr>
          <a:xfrm>
            <a:off x="6100681" y="4542189"/>
            <a:ext cx="3739264" cy="1505992"/>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0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i="0" dirty="0">
                <a:solidFill>
                  <a:schemeClr val="accent6"/>
                </a:solidFill>
                <a:effectLst/>
                <a:latin typeface="ui-sans-serif"/>
              </a:rPr>
              <a:t>The </a:t>
            </a:r>
            <a:r>
              <a:rPr lang="en-US" sz="1400" b="1" i="0" dirty="0" err="1">
                <a:solidFill>
                  <a:schemeClr val="accent6"/>
                </a:solidFill>
                <a:effectLst/>
                <a:latin typeface="ui-sans-serif"/>
              </a:rPr>
              <a:t>sqflite</a:t>
            </a:r>
            <a:r>
              <a:rPr lang="en-US" sz="1400" b="1" i="0" dirty="0">
                <a:solidFill>
                  <a:schemeClr val="accent6"/>
                </a:solidFill>
                <a:effectLst/>
                <a:latin typeface="ui-sans-serif"/>
              </a:rPr>
              <a:t> plugin</a:t>
            </a:r>
            <a:r>
              <a:rPr lang="en-US" sz="1400" b="0" i="0" dirty="0">
                <a:solidFill>
                  <a:schemeClr val="accent6"/>
                </a:solidFill>
                <a:effectLst/>
                <a:latin typeface="ui-sans-serif"/>
              </a:rPr>
              <a:t> is used for integrating SQLite into the Flutter app. The </a:t>
            </a:r>
            <a:r>
              <a:rPr lang="en-US" sz="1400" b="1" i="0" dirty="0" err="1">
                <a:solidFill>
                  <a:schemeClr val="accent6"/>
                </a:solidFill>
                <a:effectLst/>
                <a:latin typeface="ui-sans-serif"/>
              </a:rPr>
              <a:t>path_provider</a:t>
            </a:r>
            <a:r>
              <a:rPr lang="en-US" sz="1400" b="1" i="0" dirty="0">
                <a:solidFill>
                  <a:schemeClr val="accent6"/>
                </a:solidFill>
                <a:effectLst/>
                <a:latin typeface="ui-sans-serif"/>
              </a:rPr>
              <a:t> plugin</a:t>
            </a:r>
            <a:r>
              <a:rPr lang="en-US" sz="1400" b="0" i="0" dirty="0">
                <a:solidFill>
                  <a:schemeClr val="accent6"/>
                </a:solidFill>
                <a:effectLst/>
                <a:latin typeface="ui-sans-serif"/>
              </a:rPr>
              <a:t> helps in locating commonly used directories on the device, like the </a:t>
            </a:r>
            <a:r>
              <a:rPr lang="en-US" sz="1400" b="1" i="0" dirty="0">
                <a:solidFill>
                  <a:schemeClr val="accent6"/>
                </a:solidFill>
                <a:effectLst/>
                <a:latin typeface="ui-sans-serif"/>
              </a:rPr>
              <a:t>documents directory</a:t>
            </a:r>
            <a:r>
              <a:rPr lang="en-US" sz="1400" b="0" i="0" dirty="0">
                <a:solidFill>
                  <a:schemeClr val="accent6"/>
                </a:solidFill>
                <a:effectLst/>
                <a:latin typeface="ui-sans-serif"/>
              </a:rPr>
              <a:t> or the </a:t>
            </a:r>
            <a:r>
              <a:rPr lang="en-US" sz="1400" b="1" i="0" dirty="0">
                <a:solidFill>
                  <a:schemeClr val="accent6"/>
                </a:solidFill>
                <a:effectLst/>
                <a:latin typeface="ui-sans-serif"/>
              </a:rPr>
              <a:t>temporary directory</a:t>
            </a:r>
            <a:r>
              <a:rPr lang="en-US" sz="1400" b="0" i="0" dirty="0">
                <a:solidFill>
                  <a:schemeClr val="accent6"/>
                </a:solidFill>
                <a:effectLst/>
                <a:latin typeface="ui-sans-serif"/>
              </a:rPr>
              <a:t>.</a:t>
            </a:r>
          </a:p>
          <a:p>
            <a:endParaRPr lang="en-US" sz="1600" dirty="0"/>
          </a:p>
        </p:txBody>
      </p:sp>
    </p:spTree>
    <p:extLst>
      <p:ext uri="{BB962C8B-B14F-4D97-AF65-F5344CB8AC3E}">
        <p14:creationId xmlns:p14="http://schemas.microsoft.com/office/powerpoint/2010/main" val="2372535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2694432" y="136525"/>
            <a:ext cx="7157491" cy="581230"/>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dirty="0"/>
              <a:t>4.1 login &amp; signup screen</a:t>
            </a:r>
            <a:br>
              <a:rPr lang="en-US" dirty="0"/>
            </a:br>
            <a:endParaRPr lang="en-US" noProof="0" dirty="0"/>
          </a:p>
        </p:txBody>
      </p:sp>
      <p:sp>
        <p:nvSpPr>
          <p:cNvPr id="37" name="Footer Placeholder 36">
            <a:extLst>
              <a:ext uri="{FF2B5EF4-FFF2-40B4-BE49-F238E27FC236}">
                <a16:creationId xmlns:a16="http://schemas.microsoft.com/office/drawing/2014/main" id="{4257A396-7594-402C-B2A9-4678A0607CF5}"/>
              </a:ext>
            </a:extLst>
          </p:cNvPr>
          <p:cNvSpPr>
            <a:spLocks noGrp="1"/>
          </p:cNvSpPr>
          <p:nvPr>
            <p:ph type="ftr" sz="quarter" idx="11"/>
          </p:nvPr>
        </p:nvSpPr>
        <p:spPr>
          <a:xfrm>
            <a:off x="4038600" y="6356350"/>
            <a:ext cx="4114800" cy="365125"/>
          </a:xfrm>
        </p:spPr>
        <p:txBody>
          <a:bodyPr/>
          <a:lstStyle/>
          <a:p>
            <a:r>
              <a:rPr lang="en-US" dirty="0"/>
              <a:t>College </a:t>
            </a:r>
            <a:r>
              <a:rPr lang="en-US" dirty="0" err="1"/>
              <a:t>erp</a:t>
            </a:r>
            <a:r>
              <a:rPr lang="en-US" dirty="0"/>
              <a:t> system</a:t>
            </a:r>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pic>
        <p:nvPicPr>
          <p:cNvPr id="11" name="Picture 10">
            <a:extLst>
              <a:ext uri="{FF2B5EF4-FFF2-40B4-BE49-F238E27FC236}">
                <a16:creationId xmlns:a16="http://schemas.microsoft.com/office/drawing/2014/main" id="{2659354A-E624-1B3B-3725-FD4BFD81BE6E}"/>
              </a:ext>
            </a:extLst>
          </p:cNvPr>
          <p:cNvPicPr>
            <a:picLocks noChangeAspect="1"/>
          </p:cNvPicPr>
          <p:nvPr/>
        </p:nvPicPr>
        <p:blipFill>
          <a:blip r:embed="rId2"/>
          <a:stretch>
            <a:fillRect/>
          </a:stretch>
        </p:blipFill>
        <p:spPr>
          <a:xfrm>
            <a:off x="2817616" y="814709"/>
            <a:ext cx="2441968" cy="5444686"/>
          </a:xfrm>
          <a:prstGeom prst="rect">
            <a:avLst/>
          </a:prstGeom>
        </p:spPr>
      </p:pic>
      <p:pic>
        <p:nvPicPr>
          <p:cNvPr id="13" name="Picture 12">
            <a:extLst>
              <a:ext uri="{FF2B5EF4-FFF2-40B4-BE49-F238E27FC236}">
                <a16:creationId xmlns:a16="http://schemas.microsoft.com/office/drawing/2014/main" id="{8E5BC1A8-AB63-074D-AD69-D75B45B2E308}"/>
              </a:ext>
            </a:extLst>
          </p:cNvPr>
          <p:cNvPicPr>
            <a:picLocks noChangeAspect="1"/>
          </p:cNvPicPr>
          <p:nvPr/>
        </p:nvPicPr>
        <p:blipFill>
          <a:blip r:embed="rId3"/>
          <a:stretch>
            <a:fillRect/>
          </a:stretch>
        </p:blipFill>
        <p:spPr>
          <a:xfrm>
            <a:off x="6934876" y="814709"/>
            <a:ext cx="2441969" cy="5444686"/>
          </a:xfrm>
          <a:prstGeom prst="rect">
            <a:avLst/>
          </a:prstGeom>
        </p:spPr>
      </p:pic>
    </p:spTree>
    <p:extLst>
      <p:ext uri="{BB962C8B-B14F-4D97-AF65-F5344CB8AC3E}">
        <p14:creationId xmlns:p14="http://schemas.microsoft.com/office/powerpoint/2010/main" val="3313535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2D620-DC01-7DB3-5D59-A9156027CD5C}"/>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3720AFC3-6EA9-4B20-7CA5-998628C8A45D}"/>
              </a:ext>
            </a:extLst>
          </p:cNvPr>
          <p:cNvSpPr>
            <a:spLocks noGrp="1"/>
          </p:cNvSpPr>
          <p:nvPr>
            <p:ph type="title"/>
          </p:nvPr>
        </p:nvSpPr>
        <p:spPr>
          <a:xfrm>
            <a:off x="-129444" y="401995"/>
            <a:ext cx="6400799" cy="659887"/>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000" dirty="0"/>
              <a:t>4.2 create account screen</a:t>
            </a:r>
            <a:br>
              <a:rPr lang="en-US" dirty="0"/>
            </a:br>
            <a:br>
              <a:rPr lang="en-US" dirty="0"/>
            </a:br>
            <a:endParaRPr lang="en-US" noProof="0" dirty="0"/>
          </a:p>
        </p:txBody>
      </p:sp>
      <p:sp>
        <p:nvSpPr>
          <p:cNvPr id="37" name="Footer Placeholder 36">
            <a:extLst>
              <a:ext uri="{FF2B5EF4-FFF2-40B4-BE49-F238E27FC236}">
                <a16:creationId xmlns:a16="http://schemas.microsoft.com/office/drawing/2014/main" id="{CC935808-C2C6-A5C4-611C-98C51538833A}"/>
              </a:ext>
            </a:extLst>
          </p:cNvPr>
          <p:cNvSpPr>
            <a:spLocks noGrp="1"/>
          </p:cNvSpPr>
          <p:nvPr>
            <p:ph type="ftr" sz="quarter" idx="11"/>
          </p:nvPr>
        </p:nvSpPr>
        <p:spPr>
          <a:xfrm>
            <a:off x="4038600" y="6356350"/>
            <a:ext cx="4114800" cy="365125"/>
          </a:xfrm>
        </p:spPr>
        <p:txBody>
          <a:bodyPr/>
          <a:lstStyle/>
          <a:p>
            <a:r>
              <a:rPr lang="en-US" dirty="0"/>
              <a:t>College </a:t>
            </a:r>
            <a:r>
              <a:rPr lang="en-US" dirty="0" err="1"/>
              <a:t>erp</a:t>
            </a:r>
            <a:r>
              <a:rPr lang="en-US" dirty="0"/>
              <a:t> system</a:t>
            </a:r>
          </a:p>
        </p:txBody>
      </p:sp>
      <p:sp>
        <p:nvSpPr>
          <p:cNvPr id="38" name="Slide Number Placeholder 37">
            <a:extLst>
              <a:ext uri="{FF2B5EF4-FFF2-40B4-BE49-F238E27FC236}">
                <a16:creationId xmlns:a16="http://schemas.microsoft.com/office/drawing/2014/main" id="{78C04943-5610-B470-57E0-7DE5542D52D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pic>
        <p:nvPicPr>
          <p:cNvPr id="3" name="Picture 2">
            <a:extLst>
              <a:ext uri="{FF2B5EF4-FFF2-40B4-BE49-F238E27FC236}">
                <a16:creationId xmlns:a16="http://schemas.microsoft.com/office/drawing/2014/main" id="{2517ECA6-3207-4D01-7E14-FE427000619F}"/>
              </a:ext>
            </a:extLst>
          </p:cNvPr>
          <p:cNvPicPr>
            <a:picLocks noChangeAspect="1"/>
          </p:cNvPicPr>
          <p:nvPr/>
        </p:nvPicPr>
        <p:blipFill>
          <a:blip r:embed="rId2"/>
          <a:stretch>
            <a:fillRect/>
          </a:stretch>
        </p:blipFill>
        <p:spPr>
          <a:xfrm>
            <a:off x="1683758" y="1061882"/>
            <a:ext cx="2354842" cy="5250426"/>
          </a:xfrm>
          <a:prstGeom prst="rect">
            <a:avLst/>
          </a:prstGeom>
        </p:spPr>
      </p:pic>
      <p:sp>
        <p:nvSpPr>
          <p:cNvPr id="4" name="Text Placeholder 4">
            <a:extLst>
              <a:ext uri="{FF2B5EF4-FFF2-40B4-BE49-F238E27FC236}">
                <a16:creationId xmlns:a16="http://schemas.microsoft.com/office/drawing/2014/main" id="{ABB48933-EB0B-F23C-35B1-8B7415AC0AE8}"/>
              </a:ext>
            </a:extLst>
          </p:cNvPr>
          <p:cNvSpPr txBox="1">
            <a:spLocks/>
          </p:cNvSpPr>
          <p:nvPr/>
        </p:nvSpPr>
        <p:spPr>
          <a:xfrm>
            <a:off x="6096000" y="401994"/>
            <a:ext cx="6400799" cy="6598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r>
              <a:rPr lang="en-US" sz="2000" dirty="0"/>
              <a:t>4.3 home screen</a:t>
            </a:r>
            <a:br>
              <a:rPr lang="en-US" dirty="0"/>
            </a:br>
            <a:br>
              <a:rPr lang="en-US" dirty="0"/>
            </a:br>
            <a:endParaRPr lang="en-US" dirty="0"/>
          </a:p>
        </p:txBody>
      </p:sp>
      <p:pic>
        <p:nvPicPr>
          <p:cNvPr id="7" name="Picture 6">
            <a:extLst>
              <a:ext uri="{FF2B5EF4-FFF2-40B4-BE49-F238E27FC236}">
                <a16:creationId xmlns:a16="http://schemas.microsoft.com/office/drawing/2014/main" id="{8EFF673E-D08F-32D3-F1FF-3678C673A91E}"/>
              </a:ext>
            </a:extLst>
          </p:cNvPr>
          <p:cNvPicPr>
            <a:picLocks noChangeAspect="1"/>
          </p:cNvPicPr>
          <p:nvPr/>
        </p:nvPicPr>
        <p:blipFill>
          <a:blip r:embed="rId3"/>
          <a:stretch>
            <a:fillRect/>
          </a:stretch>
        </p:blipFill>
        <p:spPr>
          <a:xfrm>
            <a:off x="8153400" y="1061881"/>
            <a:ext cx="2354842" cy="5250426"/>
          </a:xfrm>
          <a:prstGeom prst="rect">
            <a:avLst/>
          </a:prstGeom>
        </p:spPr>
      </p:pic>
    </p:spTree>
    <p:extLst>
      <p:ext uri="{BB962C8B-B14F-4D97-AF65-F5344CB8AC3E}">
        <p14:creationId xmlns:p14="http://schemas.microsoft.com/office/powerpoint/2010/main" val="2150300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CFA37-B09D-C2C3-616A-1C1FB913D74B}"/>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5FC5FDEE-7E8B-8C01-3CB1-C17451ECC647}"/>
              </a:ext>
            </a:extLst>
          </p:cNvPr>
          <p:cNvSpPr>
            <a:spLocks noGrp="1"/>
          </p:cNvSpPr>
          <p:nvPr>
            <p:ph type="title"/>
          </p:nvPr>
        </p:nvSpPr>
        <p:spPr>
          <a:xfrm>
            <a:off x="-129444" y="401995"/>
            <a:ext cx="6400799" cy="659887"/>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000" dirty="0"/>
              <a:t>4.4 drawer screen</a:t>
            </a:r>
            <a:br>
              <a:rPr lang="en-US" dirty="0"/>
            </a:br>
            <a:br>
              <a:rPr lang="en-US" dirty="0"/>
            </a:br>
            <a:endParaRPr lang="en-US" noProof="0" dirty="0"/>
          </a:p>
        </p:txBody>
      </p:sp>
      <p:sp>
        <p:nvSpPr>
          <p:cNvPr id="37" name="Footer Placeholder 36">
            <a:extLst>
              <a:ext uri="{FF2B5EF4-FFF2-40B4-BE49-F238E27FC236}">
                <a16:creationId xmlns:a16="http://schemas.microsoft.com/office/drawing/2014/main" id="{3CB54EBC-FC18-E94F-06BE-F78C33F2764E}"/>
              </a:ext>
            </a:extLst>
          </p:cNvPr>
          <p:cNvSpPr>
            <a:spLocks noGrp="1"/>
          </p:cNvSpPr>
          <p:nvPr>
            <p:ph type="ftr" sz="quarter" idx="11"/>
          </p:nvPr>
        </p:nvSpPr>
        <p:spPr>
          <a:xfrm>
            <a:off x="4038600" y="6356350"/>
            <a:ext cx="4114800" cy="365125"/>
          </a:xfrm>
        </p:spPr>
        <p:txBody>
          <a:bodyPr/>
          <a:lstStyle/>
          <a:p>
            <a:r>
              <a:rPr lang="en-US" dirty="0"/>
              <a:t>College </a:t>
            </a:r>
            <a:r>
              <a:rPr lang="en-US" dirty="0" err="1"/>
              <a:t>erp</a:t>
            </a:r>
            <a:r>
              <a:rPr lang="en-US" dirty="0"/>
              <a:t> system</a:t>
            </a:r>
          </a:p>
        </p:txBody>
      </p:sp>
      <p:sp>
        <p:nvSpPr>
          <p:cNvPr id="38" name="Slide Number Placeholder 37">
            <a:extLst>
              <a:ext uri="{FF2B5EF4-FFF2-40B4-BE49-F238E27FC236}">
                <a16:creationId xmlns:a16="http://schemas.microsoft.com/office/drawing/2014/main" id="{8B56D4CF-CC44-E740-41B8-491168D6F1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
        <p:nvSpPr>
          <p:cNvPr id="4" name="Text Placeholder 4">
            <a:extLst>
              <a:ext uri="{FF2B5EF4-FFF2-40B4-BE49-F238E27FC236}">
                <a16:creationId xmlns:a16="http://schemas.microsoft.com/office/drawing/2014/main" id="{8FAB9D53-CB37-8062-0D4A-BDDCEE3DD658}"/>
              </a:ext>
            </a:extLst>
          </p:cNvPr>
          <p:cNvSpPr txBox="1">
            <a:spLocks/>
          </p:cNvSpPr>
          <p:nvPr/>
        </p:nvSpPr>
        <p:spPr>
          <a:xfrm>
            <a:off x="5997678" y="215749"/>
            <a:ext cx="6400799" cy="6598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r>
              <a:rPr lang="en-US" sz="2000" dirty="0"/>
              <a:t>4.5 student registration screen</a:t>
            </a:r>
          </a:p>
          <a:p>
            <a:br>
              <a:rPr lang="en-US" dirty="0"/>
            </a:br>
            <a:br>
              <a:rPr lang="en-US" dirty="0"/>
            </a:br>
            <a:endParaRPr lang="en-US" dirty="0"/>
          </a:p>
        </p:txBody>
      </p:sp>
      <p:pic>
        <p:nvPicPr>
          <p:cNvPr id="6" name="Picture 5">
            <a:extLst>
              <a:ext uri="{FF2B5EF4-FFF2-40B4-BE49-F238E27FC236}">
                <a16:creationId xmlns:a16="http://schemas.microsoft.com/office/drawing/2014/main" id="{87BA612D-1CDB-A0FE-F4DD-A8CD9341051B}"/>
              </a:ext>
            </a:extLst>
          </p:cNvPr>
          <p:cNvPicPr>
            <a:picLocks noChangeAspect="1"/>
          </p:cNvPicPr>
          <p:nvPr/>
        </p:nvPicPr>
        <p:blipFill>
          <a:blip r:embed="rId2"/>
          <a:stretch>
            <a:fillRect/>
          </a:stretch>
        </p:blipFill>
        <p:spPr>
          <a:xfrm>
            <a:off x="1893534" y="1105925"/>
            <a:ext cx="2354842" cy="5250425"/>
          </a:xfrm>
          <a:prstGeom prst="rect">
            <a:avLst/>
          </a:prstGeom>
        </p:spPr>
      </p:pic>
      <p:pic>
        <p:nvPicPr>
          <p:cNvPr id="9" name="Picture 8">
            <a:extLst>
              <a:ext uri="{FF2B5EF4-FFF2-40B4-BE49-F238E27FC236}">
                <a16:creationId xmlns:a16="http://schemas.microsoft.com/office/drawing/2014/main" id="{2C91B37B-43E1-4A60-A3A2-B0EDB396C68A}"/>
              </a:ext>
            </a:extLst>
          </p:cNvPr>
          <p:cNvPicPr>
            <a:picLocks noChangeAspect="1"/>
          </p:cNvPicPr>
          <p:nvPr/>
        </p:nvPicPr>
        <p:blipFill>
          <a:blip r:embed="rId3"/>
          <a:stretch>
            <a:fillRect/>
          </a:stretch>
        </p:blipFill>
        <p:spPr>
          <a:xfrm>
            <a:off x="7943626" y="1061882"/>
            <a:ext cx="2354842" cy="5250427"/>
          </a:xfrm>
          <a:prstGeom prst="rect">
            <a:avLst/>
          </a:prstGeom>
        </p:spPr>
      </p:pic>
    </p:spTree>
    <p:extLst>
      <p:ext uri="{BB962C8B-B14F-4D97-AF65-F5344CB8AC3E}">
        <p14:creationId xmlns:p14="http://schemas.microsoft.com/office/powerpoint/2010/main" val="2031513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EAF0D-C3F7-F561-6448-5A4942E837B0}"/>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AAD9819E-AB4D-EFAC-1741-43B132450434}"/>
              </a:ext>
            </a:extLst>
          </p:cNvPr>
          <p:cNvSpPr>
            <a:spLocks noGrp="1"/>
          </p:cNvSpPr>
          <p:nvPr>
            <p:ph type="title"/>
          </p:nvPr>
        </p:nvSpPr>
        <p:spPr>
          <a:xfrm>
            <a:off x="2895600" y="244678"/>
            <a:ext cx="6400799" cy="974522"/>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dirty="0"/>
              <a:t>4.6 read &amp; edit college details screen</a:t>
            </a:r>
            <a:br>
              <a:rPr lang="en-US" sz="2400" dirty="0"/>
            </a:br>
            <a:br>
              <a:rPr lang="en-US" dirty="0"/>
            </a:br>
            <a:endParaRPr lang="en-US" noProof="0" dirty="0"/>
          </a:p>
        </p:txBody>
      </p:sp>
      <p:sp>
        <p:nvSpPr>
          <p:cNvPr id="37" name="Footer Placeholder 36">
            <a:extLst>
              <a:ext uri="{FF2B5EF4-FFF2-40B4-BE49-F238E27FC236}">
                <a16:creationId xmlns:a16="http://schemas.microsoft.com/office/drawing/2014/main" id="{4CA0A773-4DFB-1D73-1EA2-8D979AC3E148}"/>
              </a:ext>
            </a:extLst>
          </p:cNvPr>
          <p:cNvSpPr>
            <a:spLocks noGrp="1"/>
          </p:cNvSpPr>
          <p:nvPr>
            <p:ph type="ftr" sz="quarter" idx="11"/>
          </p:nvPr>
        </p:nvSpPr>
        <p:spPr>
          <a:xfrm>
            <a:off x="4038600" y="6356350"/>
            <a:ext cx="4114800" cy="365125"/>
          </a:xfrm>
        </p:spPr>
        <p:txBody>
          <a:bodyPr/>
          <a:lstStyle/>
          <a:p>
            <a:r>
              <a:rPr lang="en-US" dirty="0"/>
              <a:t>College </a:t>
            </a:r>
            <a:r>
              <a:rPr lang="en-US" dirty="0" err="1"/>
              <a:t>erp</a:t>
            </a:r>
            <a:r>
              <a:rPr lang="en-US" dirty="0"/>
              <a:t> system</a:t>
            </a:r>
          </a:p>
        </p:txBody>
      </p:sp>
      <p:sp>
        <p:nvSpPr>
          <p:cNvPr id="38" name="Slide Number Placeholder 37">
            <a:extLst>
              <a:ext uri="{FF2B5EF4-FFF2-40B4-BE49-F238E27FC236}">
                <a16:creationId xmlns:a16="http://schemas.microsoft.com/office/drawing/2014/main" id="{7573AA8F-AC22-D044-2819-02624D80D1E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dirty="0"/>
          </a:p>
        </p:txBody>
      </p:sp>
      <p:pic>
        <p:nvPicPr>
          <p:cNvPr id="3" name="Picture 2">
            <a:extLst>
              <a:ext uri="{FF2B5EF4-FFF2-40B4-BE49-F238E27FC236}">
                <a16:creationId xmlns:a16="http://schemas.microsoft.com/office/drawing/2014/main" id="{27C8A8DF-0F32-16FB-906E-FA064F86A60A}"/>
              </a:ext>
            </a:extLst>
          </p:cNvPr>
          <p:cNvPicPr>
            <a:picLocks noChangeAspect="1"/>
          </p:cNvPicPr>
          <p:nvPr/>
        </p:nvPicPr>
        <p:blipFill>
          <a:blip r:embed="rId2"/>
          <a:stretch>
            <a:fillRect/>
          </a:stretch>
        </p:blipFill>
        <p:spPr>
          <a:xfrm>
            <a:off x="1683179" y="1101213"/>
            <a:ext cx="2424841" cy="5406498"/>
          </a:xfrm>
          <a:prstGeom prst="rect">
            <a:avLst/>
          </a:prstGeom>
        </p:spPr>
      </p:pic>
      <p:pic>
        <p:nvPicPr>
          <p:cNvPr id="9" name="Picture 8">
            <a:extLst>
              <a:ext uri="{FF2B5EF4-FFF2-40B4-BE49-F238E27FC236}">
                <a16:creationId xmlns:a16="http://schemas.microsoft.com/office/drawing/2014/main" id="{0A9B0751-7154-008A-448B-4885AAF34A7F}"/>
              </a:ext>
            </a:extLst>
          </p:cNvPr>
          <p:cNvPicPr>
            <a:picLocks noChangeAspect="1"/>
          </p:cNvPicPr>
          <p:nvPr/>
        </p:nvPicPr>
        <p:blipFill>
          <a:blip r:embed="rId3"/>
          <a:stretch>
            <a:fillRect/>
          </a:stretch>
        </p:blipFill>
        <p:spPr>
          <a:xfrm>
            <a:off x="8083982" y="922813"/>
            <a:ext cx="2436969" cy="5433537"/>
          </a:xfrm>
          <a:prstGeom prst="rect">
            <a:avLst/>
          </a:prstGeom>
        </p:spPr>
      </p:pic>
    </p:spTree>
    <p:extLst>
      <p:ext uri="{BB962C8B-B14F-4D97-AF65-F5344CB8AC3E}">
        <p14:creationId xmlns:p14="http://schemas.microsoft.com/office/powerpoint/2010/main" val="2988179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98256-8358-54F9-132A-F0B777D51C8E}"/>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7942DA8F-0B15-587F-E0D9-7F4AE0DC5CFC}"/>
              </a:ext>
            </a:extLst>
          </p:cNvPr>
          <p:cNvSpPr>
            <a:spLocks noGrp="1"/>
          </p:cNvSpPr>
          <p:nvPr>
            <p:ph type="title"/>
          </p:nvPr>
        </p:nvSpPr>
        <p:spPr>
          <a:xfrm>
            <a:off x="-129444" y="401995"/>
            <a:ext cx="6400799" cy="659887"/>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000" dirty="0"/>
              <a:t>4.7 students list screen</a:t>
            </a:r>
            <a:br>
              <a:rPr lang="en-US" dirty="0"/>
            </a:br>
            <a:br>
              <a:rPr lang="en-US" dirty="0"/>
            </a:br>
            <a:endParaRPr lang="en-US" noProof="0" dirty="0"/>
          </a:p>
        </p:txBody>
      </p:sp>
      <p:sp>
        <p:nvSpPr>
          <p:cNvPr id="37" name="Footer Placeholder 36">
            <a:extLst>
              <a:ext uri="{FF2B5EF4-FFF2-40B4-BE49-F238E27FC236}">
                <a16:creationId xmlns:a16="http://schemas.microsoft.com/office/drawing/2014/main" id="{517EC4D4-9A14-F074-4A9B-C3EED7BB6A2D}"/>
              </a:ext>
            </a:extLst>
          </p:cNvPr>
          <p:cNvSpPr>
            <a:spLocks noGrp="1"/>
          </p:cNvSpPr>
          <p:nvPr>
            <p:ph type="ftr" sz="quarter" idx="11"/>
          </p:nvPr>
        </p:nvSpPr>
        <p:spPr>
          <a:xfrm>
            <a:off x="4038600" y="6356350"/>
            <a:ext cx="4114800" cy="365125"/>
          </a:xfrm>
        </p:spPr>
        <p:txBody>
          <a:bodyPr/>
          <a:lstStyle/>
          <a:p>
            <a:r>
              <a:rPr lang="en-US" dirty="0"/>
              <a:t>College </a:t>
            </a:r>
            <a:r>
              <a:rPr lang="en-US" dirty="0" err="1"/>
              <a:t>erp</a:t>
            </a:r>
            <a:r>
              <a:rPr lang="en-US" dirty="0"/>
              <a:t> system</a:t>
            </a:r>
          </a:p>
        </p:txBody>
      </p:sp>
      <p:sp>
        <p:nvSpPr>
          <p:cNvPr id="38" name="Slide Number Placeholder 37">
            <a:extLst>
              <a:ext uri="{FF2B5EF4-FFF2-40B4-BE49-F238E27FC236}">
                <a16:creationId xmlns:a16="http://schemas.microsoft.com/office/drawing/2014/main" id="{ECBF486B-4450-439E-C740-FB867A7362DB}"/>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16</a:t>
            </a:fld>
            <a:endParaRPr lang="en-US" dirty="0"/>
          </a:p>
        </p:txBody>
      </p:sp>
      <p:sp>
        <p:nvSpPr>
          <p:cNvPr id="4" name="Text Placeholder 4">
            <a:extLst>
              <a:ext uri="{FF2B5EF4-FFF2-40B4-BE49-F238E27FC236}">
                <a16:creationId xmlns:a16="http://schemas.microsoft.com/office/drawing/2014/main" id="{096B8CCD-123C-7E3F-CAA8-7A3CCF3EA79E}"/>
              </a:ext>
            </a:extLst>
          </p:cNvPr>
          <p:cNvSpPr txBox="1">
            <a:spLocks/>
          </p:cNvSpPr>
          <p:nvPr/>
        </p:nvSpPr>
        <p:spPr>
          <a:xfrm>
            <a:off x="5920647" y="401995"/>
            <a:ext cx="6400799" cy="6598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r>
              <a:rPr lang="en-US" sz="2000" dirty="0"/>
              <a:t>4.8 Edit student details screen</a:t>
            </a:r>
          </a:p>
          <a:p>
            <a:br>
              <a:rPr lang="en-US" dirty="0"/>
            </a:br>
            <a:br>
              <a:rPr lang="en-US" dirty="0"/>
            </a:br>
            <a:endParaRPr lang="en-US" dirty="0"/>
          </a:p>
        </p:txBody>
      </p:sp>
      <p:pic>
        <p:nvPicPr>
          <p:cNvPr id="3" name="Picture 2">
            <a:extLst>
              <a:ext uri="{FF2B5EF4-FFF2-40B4-BE49-F238E27FC236}">
                <a16:creationId xmlns:a16="http://schemas.microsoft.com/office/drawing/2014/main" id="{85F670D8-4F8B-7A6E-3223-3A022CC83272}"/>
              </a:ext>
            </a:extLst>
          </p:cNvPr>
          <p:cNvPicPr>
            <a:picLocks noChangeAspect="1"/>
          </p:cNvPicPr>
          <p:nvPr/>
        </p:nvPicPr>
        <p:blipFill>
          <a:blip r:embed="rId2"/>
          <a:stretch>
            <a:fillRect/>
          </a:stretch>
        </p:blipFill>
        <p:spPr>
          <a:xfrm>
            <a:off x="1952527" y="1061882"/>
            <a:ext cx="2297515" cy="5122608"/>
          </a:xfrm>
          <a:prstGeom prst="rect">
            <a:avLst/>
          </a:prstGeom>
        </p:spPr>
      </p:pic>
      <p:pic>
        <p:nvPicPr>
          <p:cNvPr id="8" name="Picture 7">
            <a:extLst>
              <a:ext uri="{FF2B5EF4-FFF2-40B4-BE49-F238E27FC236}">
                <a16:creationId xmlns:a16="http://schemas.microsoft.com/office/drawing/2014/main" id="{F132FA8A-0A1B-1663-2A45-748C24CDAC77}"/>
              </a:ext>
            </a:extLst>
          </p:cNvPr>
          <p:cNvPicPr>
            <a:picLocks noChangeAspect="1"/>
          </p:cNvPicPr>
          <p:nvPr/>
        </p:nvPicPr>
        <p:blipFill>
          <a:blip r:embed="rId3"/>
          <a:stretch>
            <a:fillRect/>
          </a:stretch>
        </p:blipFill>
        <p:spPr>
          <a:xfrm>
            <a:off x="7902629" y="1061882"/>
            <a:ext cx="2297515" cy="5122608"/>
          </a:xfrm>
          <a:prstGeom prst="rect">
            <a:avLst/>
          </a:prstGeom>
        </p:spPr>
      </p:pic>
    </p:spTree>
    <p:extLst>
      <p:ext uri="{BB962C8B-B14F-4D97-AF65-F5344CB8AC3E}">
        <p14:creationId xmlns:p14="http://schemas.microsoft.com/office/powerpoint/2010/main" val="261862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ADF8A-DC7C-D67E-A41C-35365E383545}"/>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02E07BA7-CAC5-C1BF-D9B9-8488918C9D4E}"/>
              </a:ext>
            </a:extLst>
          </p:cNvPr>
          <p:cNvSpPr>
            <a:spLocks noGrp="1"/>
          </p:cNvSpPr>
          <p:nvPr>
            <p:ph type="title"/>
          </p:nvPr>
        </p:nvSpPr>
        <p:spPr>
          <a:xfrm>
            <a:off x="2895600" y="208730"/>
            <a:ext cx="6400799" cy="659887"/>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000" dirty="0"/>
              <a:t>4.9 semester &amp; select option screen</a:t>
            </a:r>
            <a:br>
              <a:rPr lang="en-US" sz="2000" dirty="0"/>
            </a:br>
            <a:br>
              <a:rPr lang="en-US" dirty="0"/>
            </a:br>
            <a:br>
              <a:rPr lang="en-US" dirty="0"/>
            </a:br>
            <a:endParaRPr lang="en-US" noProof="0" dirty="0"/>
          </a:p>
        </p:txBody>
      </p:sp>
      <p:sp>
        <p:nvSpPr>
          <p:cNvPr id="37" name="Footer Placeholder 36">
            <a:extLst>
              <a:ext uri="{FF2B5EF4-FFF2-40B4-BE49-F238E27FC236}">
                <a16:creationId xmlns:a16="http://schemas.microsoft.com/office/drawing/2014/main" id="{74A1913F-210E-FCF1-88BD-5ED4C0811B3E}"/>
              </a:ext>
            </a:extLst>
          </p:cNvPr>
          <p:cNvSpPr>
            <a:spLocks noGrp="1"/>
          </p:cNvSpPr>
          <p:nvPr>
            <p:ph type="ftr" sz="quarter" idx="11"/>
          </p:nvPr>
        </p:nvSpPr>
        <p:spPr>
          <a:xfrm>
            <a:off x="4038600" y="6356350"/>
            <a:ext cx="4114800" cy="365125"/>
          </a:xfrm>
        </p:spPr>
        <p:txBody>
          <a:bodyPr/>
          <a:lstStyle/>
          <a:p>
            <a:r>
              <a:rPr lang="en-US" dirty="0"/>
              <a:t>College </a:t>
            </a:r>
            <a:r>
              <a:rPr lang="en-US" dirty="0" err="1"/>
              <a:t>erp</a:t>
            </a:r>
            <a:r>
              <a:rPr lang="en-US" dirty="0"/>
              <a:t> system</a:t>
            </a:r>
          </a:p>
        </p:txBody>
      </p:sp>
      <p:sp>
        <p:nvSpPr>
          <p:cNvPr id="38" name="Slide Number Placeholder 37">
            <a:extLst>
              <a:ext uri="{FF2B5EF4-FFF2-40B4-BE49-F238E27FC236}">
                <a16:creationId xmlns:a16="http://schemas.microsoft.com/office/drawing/2014/main" id="{90F1469A-C193-D8E7-65F2-D8A5BD926BC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17</a:t>
            </a:fld>
            <a:endParaRPr lang="en-US" dirty="0"/>
          </a:p>
        </p:txBody>
      </p:sp>
      <p:pic>
        <p:nvPicPr>
          <p:cNvPr id="6" name="Picture 5">
            <a:extLst>
              <a:ext uri="{FF2B5EF4-FFF2-40B4-BE49-F238E27FC236}">
                <a16:creationId xmlns:a16="http://schemas.microsoft.com/office/drawing/2014/main" id="{C1F32427-429C-80D2-79EA-A26AD831B736}"/>
              </a:ext>
            </a:extLst>
          </p:cNvPr>
          <p:cNvPicPr>
            <a:picLocks noChangeAspect="1"/>
          </p:cNvPicPr>
          <p:nvPr/>
        </p:nvPicPr>
        <p:blipFill>
          <a:blip r:embed="rId2"/>
          <a:stretch>
            <a:fillRect/>
          </a:stretch>
        </p:blipFill>
        <p:spPr>
          <a:xfrm>
            <a:off x="1991857" y="864368"/>
            <a:ext cx="2465087" cy="5496232"/>
          </a:xfrm>
          <a:prstGeom prst="rect">
            <a:avLst/>
          </a:prstGeom>
        </p:spPr>
      </p:pic>
      <p:pic>
        <p:nvPicPr>
          <p:cNvPr id="9" name="Picture 8">
            <a:extLst>
              <a:ext uri="{FF2B5EF4-FFF2-40B4-BE49-F238E27FC236}">
                <a16:creationId xmlns:a16="http://schemas.microsoft.com/office/drawing/2014/main" id="{4851647B-0B76-9F87-1F2D-7855423EC00E}"/>
              </a:ext>
            </a:extLst>
          </p:cNvPr>
          <p:cNvPicPr>
            <a:picLocks noChangeAspect="1"/>
          </p:cNvPicPr>
          <p:nvPr/>
        </p:nvPicPr>
        <p:blipFill>
          <a:blip r:embed="rId3"/>
          <a:stretch>
            <a:fillRect/>
          </a:stretch>
        </p:blipFill>
        <p:spPr>
          <a:xfrm>
            <a:off x="7735055" y="864368"/>
            <a:ext cx="2465087" cy="5496232"/>
          </a:xfrm>
          <a:prstGeom prst="rect">
            <a:avLst/>
          </a:prstGeom>
        </p:spPr>
      </p:pic>
    </p:spTree>
    <p:extLst>
      <p:ext uri="{BB962C8B-B14F-4D97-AF65-F5344CB8AC3E}">
        <p14:creationId xmlns:p14="http://schemas.microsoft.com/office/powerpoint/2010/main" val="4094405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00C0E-AB36-D4B8-DEA5-A3157559FB19}"/>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E6B7D97C-2D10-6072-3CA8-1A28D80146C2}"/>
              </a:ext>
            </a:extLst>
          </p:cNvPr>
          <p:cNvSpPr>
            <a:spLocks noGrp="1"/>
          </p:cNvSpPr>
          <p:nvPr>
            <p:ph type="title"/>
          </p:nvPr>
        </p:nvSpPr>
        <p:spPr>
          <a:xfrm>
            <a:off x="-304799" y="382896"/>
            <a:ext cx="6400799" cy="659887"/>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000" dirty="0"/>
              <a:t>4.10 enter mark</a:t>
            </a:r>
            <a:br>
              <a:rPr lang="en-US" sz="2000" dirty="0"/>
            </a:br>
            <a:br>
              <a:rPr lang="en-US" dirty="0"/>
            </a:br>
            <a:br>
              <a:rPr lang="en-US" dirty="0"/>
            </a:br>
            <a:endParaRPr lang="en-US" noProof="0" dirty="0"/>
          </a:p>
        </p:txBody>
      </p:sp>
      <p:sp>
        <p:nvSpPr>
          <p:cNvPr id="37" name="Footer Placeholder 36">
            <a:extLst>
              <a:ext uri="{FF2B5EF4-FFF2-40B4-BE49-F238E27FC236}">
                <a16:creationId xmlns:a16="http://schemas.microsoft.com/office/drawing/2014/main" id="{46120CD8-4DB1-F624-5EA9-A1A0B616FE35}"/>
              </a:ext>
            </a:extLst>
          </p:cNvPr>
          <p:cNvSpPr>
            <a:spLocks noGrp="1"/>
          </p:cNvSpPr>
          <p:nvPr>
            <p:ph type="ftr" sz="quarter" idx="11"/>
          </p:nvPr>
        </p:nvSpPr>
        <p:spPr>
          <a:xfrm>
            <a:off x="4038600" y="6356350"/>
            <a:ext cx="4114800" cy="365125"/>
          </a:xfrm>
        </p:spPr>
        <p:txBody>
          <a:bodyPr/>
          <a:lstStyle/>
          <a:p>
            <a:r>
              <a:rPr lang="en-US" dirty="0"/>
              <a:t>College </a:t>
            </a:r>
            <a:r>
              <a:rPr lang="en-US" dirty="0" err="1"/>
              <a:t>erp</a:t>
            </a:r>
            <a:r>
              <a:rPr lang="en-US" dirty="0"/>
              <a:t> system</a:t>
            </a:r>
          </a:p>
        </p:txBody>
      </p:sp>
      <p:sp>
        <p:nvSpPr>
          <p:cNvPr id="38" name="Slide Number Placeholder 37">
            <a:extLst>
              <a:ext uri="{FF2B5EF4-FFF2-40B4-BE49-F238E27FC236}">
                <a16:creationId xmlns:a16="http://schemas.microsoft.com/office/drawing/2014/main" id="{E19071D5-E0AE-4104-C39D-B88E361C927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18</a:t>
            </a:fld>
            <a:endParaRPr lang="en-US" dirty="0"/>
          </a:p>
        </p:txBody>
      </p:sp>
      <p:pic>
        <p:nvPicPr>
          <p:cNvPr id="3" name="Picture 2">
            <a:extLst>
              <a:ext uri="{FF2B5EF4-FFF2-40B4-BE49-F238E27FC236}">
                <a16:creationId xmlns:a16="http://schemas.microsoft.com/office/drawing/2014/main" id="{91F7FBAC-1E81-801E-047E-72CE82ACFF1A}"/>
              </a:ext>
            </a:extLst>
          </p:cNvPr>
          <p:cNvPicPr>
            <a:picLocks noChangeAspect="1"/>
          </p:cNvPicPr>
          <p:nvPr/>
        </p:nvPicPr>
        <p:blipFill>
          <a:blip r:embed="rId2"/>
          <a:stretch>
            <a:fillRect/>
          </a:stretch>
        </p:blipFill>
        <p:spPr>
          <a:xfrm>
            <a:off x="1622534" y="1242242"/>
            <a:ext cx="2198983" cy="4902918"/>
          </a:xfrm>
          <a:prstGeom prst="rect">
            <a:avLst/>
          </a:prstGeom>
        </p:spPr>
      </p:pic>
      <p:sp>
        <p:nvSpPr>
          <p:cNvPr id="4" name="Text Placeholder 4">
            <a:extLst>
              <a:ext uri="{FF2B5EF4-FFF2-40B4-BE49-F238E27FC236}">
                <a16:creationId xmlns:a16="http://schemas.microsoft.com/office/drawing/2014/main" id="{492EC89A-33BB-A0F6-2906-FB2AE50FFCEC}"/>
              </a:ext>
            </a:extLst>
          </p:cNvPr>
          <p:cNvSpPr txBox="1">
            <a:spLocks/>
          </p:cNvSpPr>
          <p:nvPr/>
        </p:nvSpPr>
        <p:spPr>
          <a:xfrm>
            <a:off x="5275007" y="382895"/>
            <a:ext cx="6400799" cy="6598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r>
              <a:rPr lang="en-US" sz="2000" dirty="0"/>
              <a:t>4.11 faculty registration screen</a:t>
            </a:r>
          </a:p>
          <a:p>
            <a:br>
              <a:rPr lang="en-US" dirty="0"/>
            </a:br>
            <a:br>
              <a:rPr lang="en-US" dirty="0"/>
            </a:br>
            <a:endParaRPr lang="en-US" dirty="0"/>
          </a:p>
        </p:txBody>
      </p:sp>
      <p:pic>
        <p:nvPicPr>
          <p:cNvPr id="8" name="Picture 7">
            <a:extLst>
              <a:ext uri="{FF2B5EF4-FFF2-40B4-BE49-F238E27FC236}">
                <a16:creationId xmlns:a16="http://schemas.microsoft.com/office/drawing/2014/main" id="{E0D4A915-8FD7-1C86-AB09-24E9768D4A6A}"/>
              </a:ext>
            </a:extLst>
          </p:cNvPr>
          <p:cNvPicPr>
            <a:picLocks noChangeAspect="1"/>
          </p:cNvPicPr>
          <p:nvPr/>
        </p:nvPicPr>
        <p:blipFill>
          <a:blip r:embed="rId3"/>
          <a:stretch>
            <a:fillRect/>
          </a:stretch>
        </p:blipFill>
        <p:spPr>
          <a:xfrm>
            <a:off x="7375915" y="1242242"/>
            <a:ext cx="2198982" cy="4902917"/>
          </a:xfrm>
          <a:prstGeom prst="rect">
            <a:avLst/>
          </a:prstGeom>
        </p:spPr>
      </p:pic>
    </p:spTree>
    <p:extLst>
      <p:ext uri="{BB962C8B-B14F-4D97-AF65-F5344CB8AC3E}">
        <p14:creationId xmlns:p14="http://schemas.microsoft.com/office/powerpoint/2010/main" val="565173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B8132-BD8A-1CB1-925C-56D66C88E7F9}"/>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E47D917-E56E-64D9-303D-C7B6C8525633}"/>
              </a:ext>
            </a:extLst>
          </p:cNvPr>
          <p:cNvSpPr>
            <a:spLocks noGrp="1"/>
          </p:cNvSpPr>
          <p:nvPr>
            <p:ph type="title"/>
          </p:nvPr>
        </p:nvSpPr>
        <p:spPr>
          <a:xfrm>
            <a:off x="-304799" y="382896"/>
            <a:ext cx="6400799" cy="659887"/>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000" dirty="0"/>
              <a:t>4.12 faculty list screen</a:t>
            </a:r>
            <a:br>
              <a:rPr lang="en-US" sz="2000" dirty="0"/>
            </a:br>
            <a:br>
              <a:rPr lang="en-US" dirty="0"/>
            </a:br>
            <a:br>
              <a:rPr lang="en-US" dirty="0"/>
            </a:br>
            <a:endParaRPr lang="en-US" noProof="0" dirty="0"/>
          </a:p>
        </p:txBody>
      </p:sp>
      <p:sp>
        <p:nvSpPr>
          <p:cNvPr id="37" name="Footer Placeholder 36">
            <a:extLst>
              <a:ext uri="{FF2B5EF4-FFF2-40B4-BE49-F238E27FC236}">
                <a16:creationId xmlns:a16="http://schemas.microsoft.com/office/drawing/2014/main" id="{F6E8BFF8-CAF2-7841-C74C-B133F8934620}"/>
              </a:ext>
            </a:extLst>
          </p:cNvPr>
          <p:cNvSpPr>
            <a:spLocks noGrp="1"/>
          </p:cNvSpPr>
          <p:nvPr>
            <p:ph type="ftr" sz="quarter" idx="11"/>
          </p:nvPr>
        </p:nvSpPr>
        <p:spPr>
          <a:xfrm>
            <a:off x="4038600" y="6356350"/>
            <a:ext cx="4114800" cy="365125"/>
          </a:xfrm>
        </p:spPr>
        <p:txBody>
          <a:bodyPr/>
          <a:lstStyle/>
          <a:p>
            <a:r>
              <a:rPr lang="en-US" dirty="0"/>
              <a:t>College </a:t>
            </a:r>
            <a:r>
              <a:rPr lang="en-US" dirty="0" err="1"/>
              <a:t>erp</a:t>
            </a:r>
            <a:r>
              <a:rPr lang="en-US" dirty="0"/>
              <a:t> system</a:t>
            </a:r>
          </a:p>
        </p:txBody>
      </p:sp>
      <p:sp>
        <p:nvSpPr>
          <p:cNvPr id="38" name="Slide Number Placeholder 37">
            <a:extLst>
              <a:ext uri="{FF2B5EF4-FFF2-40B4-BE49-F238E27FC236}">
                <a16:creationId xmlns:a16="http://schemas.microsoft.com/office/drawing/2014/main" id="{C7C44A9A-9625-FD3C-3857-1302458D58E0}"/>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19</a:t>
            </a:fld>
            <a:endParaRPr lang="en-US" dirty="0"/>
          </a:p>
        </p:txBody>
      </p:sp>
      <p:sp>
        <p:nvSpPr>
          <p:cNvPr id="4" name="Text Placeholder 4">
            <a:extLst>
              <a:ext uri="{FF2B5EF4-FFF2-40B4-BE49-F238E27FC236}">
                <a16:creationId xmlns:a16="http://schemas.microsoft.com/office/drawing/2014/main" id="{75DD16E9-9243-F43E-7D8D-1DF88886F00D}"/>
              </a:ext>
            </a:extLst>
          </p:cNvPr>
          <p:cNvSpPr txBox="1">
            <a:spLocks/>
          </p:cNvSpPr>
          <p:nvPr/>
        </p:nvSpPr>
        <p:spPr>
          <a:xfrm>
            <a:off x="5275007" y="382895"/>
            <a:ext cx="6400799" cy="6598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r>
              <a:rPr lang="en-US" sz="2000" dirty="0"/>
              <a:t>4.13 faculty enter salary screen</a:t>
            </a:r>
            <a:br>
              <a:rPr lang="en-US" dirty="0"/>
            </a:br>
            <a:br>
              <a:rPr lang="en-US" dirty="0"/>
            </a:br>
            <a:endParaRPr lang="en-US" dirty="0"/>
          </a:p>
        </p:txBody>
      </p:sp>
      <p:pic>
        <p:nvPicPr>
          <p:cNvPr id="6" name="Picture 5">
            <a:extLst>
              <a:ext uri="{FF2B5EF4-FFF2-40B4-BE49-F238E27FC236}">
                <a16:creationId xmlns:a16="http://schemas.microsoft.com/office/drawing/2014/main" id="{2C893DE3-FFC8-0F8E-DEB4-7D82A8D74E6B}"/>
              </a:ext>
            </a:extLst>
          </p:cNvPr>
          <p:cNvPicPr>
            <a:picLocks noChangeAspect="1"/>
          </p:cNvPicPr>
          <p:nvPr/>
        </p:nvPicPr>
        <p:blipFill>
          <a:blip r:embed="rId2"/>
          <a:stretch>
            <a:fillRect/>
          </a:stretch>
        </p:blipFill>
        <p:spPr>
          <a:xfrm>
            <a:off x="1776264" y="1259345"/>
            <a:ext cx="2238672" cy="4991410"/>
          </a:xfrm>
          <a:prstGeom prst="rect">
            <a:avLst/>
          </a:prstGeom>
        </p:spPr>
      </p:pic>
      <p:pic>
        <p:nvPicPr>
          <p:cNvPr id="9" name="Picture 8">
            <a:extLst>
              <a:ext uri="{FF2B5EF4-FFF2-40B4-BE49-F238E27FC236}">
                <a16:creationId xmlns:a16="http://schemas.microsoft.com/office/drawing/2014/main" id="{A1B0206C-948C-3A81-8962-5FB8FE188B22}"/>
              </a:ext>
            </a:extLst>
          </p:cNvPr>
          <p:cNvPicPr>
            <a:picLocks noChangeAspect="1"/>
          </p:cNvPicPr>
          <p:nvPr/>
        </p:nvPicPr>
        <p:blipFill>
          <a:blip r:embed="rId3"/>
          <a:stretch>
            <a:fillRect/>
          </a:stretch>
        </p:blipFill>
        <p:spPr>
          <a:xfrm>
            <a:off x="7356069" y="1259345"/>
            <a:ext cx="2238673" cy="4991410"/>
          </a:xfrm>
          <a:prstGeom prst="rect">
            <a:avLst/>
          </a:prstGeom>
        </p:spPr>
      </p:pic>
    </p:spTree>
    <p:extLst>
      <p:ext uri="{BB962C8B-B14F-4D97-AF65-F5344CB8AC3E}">
        <p14:creationId xmlns:p14="http://schemas.microsoft.com/office/powerpoint/2010/main" val="3314446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122632" y="1329666"/>
            <a:ext cx="6019802" cy="2535530"/>
          </a:xfrm>
        </p:spPr>
        <p:txBody>
          <a:bodyPr>
            <a:normAutofit/>
          </a:bodyPr>
          <a:lstStyle/>
          <a:p>
            <a:r>
              <a:rPr lang="en-US" sz="1800" dirty="0"/>
              <a:t>&gt;Team members</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660824" y="2425918"/>
            <a:ext cx="4850550" cy="1248696"/>
          </a:xfrm>
        </p:spPr>
        <p:txBody>
          <a:bodyPr>
            <a:normAutofit/>
          </a:bodyPr>
          <a:lstStyle/>
          <a:p>
            <a:pPr marL="342900" indent="-342900">
              <a:buAutoNum type="arabicPeriod"/>
            </a:pPr>
            <a:r>
              <a:rPr lang="en-US" dirty="0"/>
              <a:t>Pratham Awasthi.</a:t>
            </a:r>
          </a:p>
          <a:p>
            <a:pPr marL="342900" indent="-342900">
              <a:buAutoNum type="arabicPeriod"/>
            </a:pPr>
            <a:r>
              <a:rPr lang="en-US" dirty="0"/>
              <a:t>Mohammad Naim.</a:t>
            </a:r>
          </a:p>
          <a:p>
            <a:pPr marL="342900" indent="-342900">
              <a:buAutoNum type="arabicPeriod"/>
            </a:pPr>
            <a:r>
              <a:rPr lang="en-US" dirty="0"/>
              <a:t>Raj </a:t>
            </a:r>
            <a:r>
              <a:rPr lang="en-US" dirty="0" err="1"/>
              <a:t>Devvanshi</a:t>
            </a:r>
            <a:r>
              <a:rPr lang="en-US" dirty="0"/>
              <a:t>.</a:t>
            </a:r>
            <a:endParaRPr lang="en-US" sz="1800" dirty="0"/>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483921"/>
            <a:ext cx="4114800" cy="365125"/>
          </a:xfrm>
        </p:spPr>
        <p:txBody>
          <a:bodyPr/>
          <a:lstStyle/>
          <a:p>
            <a:r>
              <a:rPr lang="en-US" dirty="0"/>
              <a:t>College Erp system</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
        <p:nvSpPr>
          <p:cNvPr id="2" name="Title 19">
            <a:extLst>
              <a:ext uri="{FF2B5EF4-FFF2-40B4-BE49-F238E27FC236}">
                <a16:creationId xmlns:a16="http://schemas.microsoft.com/office/drawing/2014/main" id="{ED6A892B-63FA-0C6A-8EEB-7DFE31456769}"/>
              </a:ext>
            </a:extLst>
          </p:cNvPr>
          <p:cNvSpPr txBox="1">
            <a:spLocks/>
          </p:cNvSpPr>
          <p:nvPr/>
        </p:nvSpPr>
        <p:spPr>
          <a:xfrm>
            <a:off x="122632" y="3865196"/>
            <a:ext cx="6019802" cy="2673716"/>
          </a:xfrm>
          <a:prstGeom prst="rect">
            <a:avLst/>
          </a:prstGeom>
          <a:solidFill>
            <a:schemeClr val="accent6">
              <a:alpha val="80000"/>
            </a:schemeClr>
          </a:solidFill>
        </p:spPr>
        <p:txBody>
          <a:bodyPr vert="horz" lIns="676656" tIns="795528" rIns="91440" bIns="45720" rtlCol="0" anchor="t">
            <a:normAutofit/>
          </a:bodyPr>
          <a:lstStyle>
            <a:lvl1pPr algn="l" defTabSz="914400" rtl="0" eaLnBrk="1" latinLnBrk="0" hangingPunct="1">
              <a:lnSpc>
                <a:spcPct val="80000"/>
              </a:lnSpc>
              <a:spcBef>
                <a:spcPct val="0"/>
              </a:spcBef>
              <a:buNone/>
              <a:defRPr sz="2800" kern="1200" cap="all" spc="400" baseline="0">
                <a:ln w="19050">
                  <a:solidFill>
                    <a:schemeClr val="accent2"/>
                  </a:solidFill>
                </a:ln>
                <a:noFill/>
                <a:latin typeface="+mj-lt"/>
                <a:ea typeface="+mj-ea"/>
                <a:cs typeface="+mj-cs"/>
              </a:defRPr>
            </a:lvl1pPr>
          </a:lstStyle>
          <a:p>
            <a:r>
              <a:rPr lang="en-US" sz="1800" dirty="0"/>
              <a:t>&gt;Enrollment number</a:t>
            </a:r>
          </a:p>
          <a:p>
            <a:endParaRPr lang="en-US" sz="1800" dirty="0"/>
          </a:p>
          <a:p>
            <a:endParaRPr lang="en-US" sz="1800" dirty="0"/>
          </a:p>
        </p:txBody>
      </p:sp>
      <p:sp>
        <p:nvSpPr>
          <p:cNvPr id="3" name="Text Placeholder 29">
            <a:extLst>
              <a:ext uri="{FF2B5EF4-FFF2-40B4-BE49-F238E27FC236}">
                <a16:creationId xmlns:a16="http://schemas.microsoft.com/office/drawing/2014/main" id="{F5C5A6BE-4A8D-F755-1140-DE1C7CAFAECB}"/>
              </a:ext>
            </a:extLst>
          </p:cNvPr>
          <p:cNvSpPr txBox="1">
            <a:spLocks/>
          </p:cNvSpPr>
          <p:nvPr/>
        </p:nvSpPr>
        <p:spPr>
          <a:xfrm>
            <a:off x="660824" y="4920191"/>
            <a:ext cx="4850550" cy="1248696"/>
          </a:xfrm>
          <a:prstGeom prst="rect">
            <a:avLst/>
          </a:prstGeom>
        </p:spPr>
        <p:txBody>
          <a:bodyPr vert="horz" lIns="91440" tIns="45720" rIns="91440" bIns="45720" rtlCol="0">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r>
              <a:rPr lang="en-US" dirty="0"/>
              <a:t>22015001073</a:t>
            </a:r>
          </a:p>
          <a:p>
            <a:pPr marL="342900" indent="-342900">
              <a:buFont typeface="Arial" panose="020B0604020202020204" pitchFamily="34" charset="0"/>
              <a:buAutoNum type="arabicPeriod"/>
            </a:pPr>
            <a:r>
              <a:rPr lang="en-US" dirty="0"/>
              <a:t>22015001043</a:t>
            </a:r>
          </a:p>
          <a:p>
            <a:pPr marL="342900" indent="-342900">
              <a:buFont typeface="Arial" panose="020B0604020202020204" pitchFamily="34" charset="0"/>
              <a:buAutoNum type="arabicPeriod"/>
            </a:pPr>
            <a:r>
              <a:rPr lang="en-US" dirty="0"/>
              <a:t>22015001085</a:t>
            </a:r>
          </a:p>
        </p:txBody>
      </p:sp>
      <p:sp>
        <p:nvSpPr>
          <p:cNvPr id="6" name="Title 19">
            <a:extLst>
              <a:ext uri="{FF2B5EF4-FFF2-40B4-BE49-F238E27FC236}">
                <a16:creationId xmlns:a16="http://schemas.microsoft.com/office/drawing/2014/main" id="{8B944DCB-59AA-652E-2E4C-C63D8ACC3E60}"/>
              </a:ext>
            </a:extLst>
          </p:cNvPr>
          <p:cNvSpPr txBox="1">
            <a:spLocks/>
          </p:cNvSpPr>
          <p:nvPr/>
        </p:nvSpPr>
        <p:spPr>
          <a:xfrm>
            <a:off x="122632" y="0"/>
            <a:ext cx="6019802" cy="1329667"/>
          </a:xfrm>
          <a:prstGeom prst="rect">
            <a:avLst/>
          </a:prstGeom>
          <a:solidFill>
            <a:schemeClr val="accent6">
              <a:alpha val="80000"/>
            </a:schemeClr>
          </a:solidFill>
        </p:spPr>
        <p:txBody>
          <a:bodyPr vert="horz" lIns="676656" tIns="795528" rIns="91440" bIns="45720" rtlCol="0" anchor="t">
            <a:normAutofit/>
          </a:bodyPr>
          <a:lstStyle>
            <a:lvl1pPr algn="l" defTabSz="914400" rtl="0" eaLnBrk="1" latinLnBrk="0" hangingPunct="1">
              <a:lnSpc>
                <a:spcPct val="80000"/>
              </a:lnSpc>
              <a:spcBef>
                <a:spcPct val="0"/>
              </a:spcBef>
              <a:buNone/>
              <a:defRPr sz="2800" kern="1200" cap="all" spc="400" baseline="0">
                <a:ln w="19050">
                  <a:solidFill>
                    <a:schemeClr val="accent2"/>
                  </a:solidFill>
                </a:ln>
                <a:noFill/>
                <a:latin typeface="+mj-lt"/>
                <a:ea typeface="+mj-ea"/>
                <a:cs typeface="+mj-cs"/>
              </a:defRPr>
            </a:lvl1pPr>
          </a:lstStyle>
          <a:p>
            <a:r>
              <a:rPr lang="en-US" sz="1800" dirty="0"/>
              <a:t>Axis institute of higher education</a:t>
            </a:r>
          </a:p>
        </p:txBody>
      </p:sp>
    </p:spTree>
    <p:extLst>
      <p:ext uri="{BB962C8B-B14F-4D97-AF65-F5344CB8AC3E}">
        <p14:creationId xmlns:p14="http://schemas.microsoft.com/office/powerpoint/2010/main" val="277377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B5580BE-8064-81EC-01F5-71B83A14E8CE}"/>
              </a:ext>
            </a:extLst>
          </p:cNvPr>
          <p:cNvSpPr>
            <a:spLocks noGrp="1"/>
          </p:cNvSpPr>
          <p:nvPr>
            <p:ph type="ftr" sz="quarter" idx="11"/>
          </p:nvPr>
        </p:nvSpPr>
        <p:spPr/>
        <p:txBody>
          <a:bodyPr/>
          <a:lstStyle/>
          <a:p>
            <a:r>
              <a:rPr lang="en-US" dirty="0"/>
              <a:t>College </a:t>
            </a:r>
            <a:r>
              <a:rPr lang="en-US" dirty="0" err="1"/>
              <a:t>erp</a:t>
            </a:r>
            <a:r>
              <a:rPr lang="en-US" dirty="0"/>
              <a:t> system</a:t>
            </a:r>
          </a:p>
        </p:txBody>
      </p:sp>
      <p:sp>
        <p:nvSpPr>
          <p:cNvPr id="3" name="Slide Number Placeholder 2">
            <a:extLst>
              <a:ext uri="{FF2B5EF4-FFF2-40B4-BE49-F238E27FC236}">
                <a16:creationId xmlns:a16="http://schemas.microsoft.com/office/drawing/2014/main" id="{7D982DB1-51B3-B148-435F-C0195736C842}"/>
              </a:ext>
            </a:extLst>
          </p:cNvPr>
          <p:cNvSpPr>
            <a:spLocks noGrp="1"/>
          </p:cNvSpPr>
          <p:nvPr>
            <p:ph type="sldNum" sz="quarter" idx="12"/>
          </p:nvPr>
        </p:nvSpPr>
        <p:spPr/>
        <p:txBody>
          <a:bodyPr/>
          <a:lstStyle/>
          <a:p>
            <a:fld id="{A402E4C0-AD5E-4E8C-9F21-7CCE474BDCEB}" type="slidenum">
              <a:rPr lang="en-US" smtClean="0"/>
              <a:t>20</a:t>
            </a:fld>
            <a:endParaRPr lang="en-US" dirty="0"/>
          </a:p>
        </p:txBody>
      </p:sp>
      <p:sp>
        <p:nvSpPr>
          <p:cNvPr id="4" name="Text Placeholder 3">
            <a:extLst>
              <a:ext uri="{FF2B5EF4-FFF2-40B4-BE49-F238E27FC236}">
                <a16:creationId xmlns:a16="http://schemas.microsoft.com/office/drawing/2014/main" id="{AF579D7D-0CA5-0E57-C569-5DCAFA38558F}"/>
              </a:ext>
            </a:extLst>
          </p:cNvPr>
          <p:cNvSpPr>
            <a:spLocks noGrp="1"/>
          </p:cNvSpPr>
          <p:nvPr>
            <p:ph type="body" sz="quarter" idx="20"/>
          </p:nvPr>
        </p:nvSpPr>
        <p:spPr>
          <a:xfrm>
            <a:off x="863722" y="1542135"/>
            <a:ext cx="3423143" cy="1485635"/>
          </a:xfrm>
        </p:spPr>
        <p:txBody>
          <a:bodyPr>
            <a:normAutofit fontScale="25000" lnSpcReduction="20000"/>
          </a:bodyPr>
          <a:lstStyle/>
          <a:p>
            <a:pPr algn="l">
              <a:buFont typeface="Arial" panose="020B0604020202020204" pitchFamily="34" charset="0"/>
              <a:buChar char="•"/>
            </a:pPr>
            <a:r>
              <a:rPr lang="en-US" sz="5600" b="1" i="0" dirty="0">
                <a:effectLst/>
                <a:latin typeface="ui-sans-serif"/>
              </a:rPr>
              <a:t>Problem</a:t>
            </a:r>
            <a:r>
              <a:rPr lang="en-US" sz="5600" b="0" i="0" dirty="0">
                <a:effectLst/>
                <a:latin typeface="ui-sans-serif"/>
              </a:rPr>
              <a:t>: Ensuring UI consistency on different devices with varying screen sizes.</a:t>
            </a:r>
          </a:p>
          <a:p>
            <a:pPr algn="l">
              <a:buFont typeface="Arial" panose="020B0604020202020204" pitchFamily="34" charset="0"/>
              <a:buChar char="•"/>
            </a:pPr>
            <a:r>
              <a:rPr lang="en-US" sz="5600" b="1" i="0" dirty="0">
                <a:effectLst/>
                <a:latin typeface="ui-sans-serif"/>
              </a:rPr>
              <a:t>Solution</a:t>
            </a:r>
            <a:r>
              <a:rPr lang="en-US" sz="5600" b="0" i="0" dirty="0">
                <a:effectLst/>
                <a:latin typeface="ui-sans-serif"/>
              </a:rPr>
              <a:t>: Used Flutter's responsive design features like </a:t>
            </a:r>
            <a:r>
              <a:rPr lang="en-US" sz="5600" b="1" i="0" dirty="0" err="1">
                <a:effectLst/>
                <a:latin typeface="ui-sans-serif"/>
              </a:rPr>
              <a:t>MediaQuery</a:t>
            </a:r>
            <a:r>
              <a:rPr lang="en-US" sz="5600" b="0" i="0" dirty="0">
                <a:effectLst/>
                <a:latin typeface="ui-sans-serif"/>
              </a:rPr>
              <a:t> and </a:t>
            </a:r>
            <a:r>
              <a:rPr lang="en-US" sz="5600" b="1" i="0" dirty="0" err="1">
                <a:effectLst/>
                <a:latin typeface="ui-sans-serif"/>
              </a:rPr>
              <a:t>LayoutBuilder</a:t>
            </a:r>
            <a:r>
              <a:rPr lang="en-US" sz="5600" b="1" i="0" dirty="0">
                <a:effectLst/>
                <a:latin typeface="ui-sans-serif"/>
              </a:rPr>
              <a:t>.</a:t>
            </a:r>
            <a:endParaRPr lang="en-US" sz="5600" b="0" i="0" dirty="0">
              <a:effectLst/>
              <a:latin typeface="ui-sans-serif"/>
            </a:endParaRPr>
          </a:p>
          <a:p>
            <a:endParaRPr lang="en-IN" dirty="0"/>
          </a:p>
        </p:txBody>
      </p:sp>
      <p:sp>
        <p:nvSpPr>
          <p:cNvPr id="5" name="Text Placeholder 4">
            <a:extLst>
              <a:ext uri="{FF2B5EF4-FFF2-40B4-BE49-F238E27FC236}">
                <a16:creationId xmlns:a16="http://schemas.microsoft.com/office/drawing/2014/main" id="{0BB7808A-0EFC-C5E5-09A8-FC8FFE128CA0}"/>
              </a:ext>
            </a:extLst>
          </p:cNvPr>
          <p:cNvSpPr>
            <a:spLocks noGrp="1"/>
          </p:cNvSpPr>
          <p:nvPr>
            <p:ph type="body" sz="quarter" idx="14"/>
          </p:nvPr>
        </p:nvSpPr>
        <p:spPr>
          <a:xfrm>
            <a:off x="371663" y="1286694"/>
            <a:ext cx="4114800" cy="991689"/>
          </a:xfrm>
        </p:spPr>
        <p:txBody>
          <a:bodyPr>
            <a:normAutofit/>
          </a:bodyPr>
          <a:lstStyle/>
          <a:p>
            <a:pPr algn="ctr"/>
            <a:r>
              <a:rPr lang="en-IN" sz="1600" b="1" i="0" dirty="0">
                <a:solidFill>
                  <a:schemeClr val="accent6"/>
                </a:solidFill>
                <a:effectLst/>
                <a:latin typeface="ui-sans-serif"/>
              </a:rPr>
              <a:t>1. UI Consistency Across Devices</a:t>
            </a:r>
          </a:p>
          <a:p>
            <a:pPr algn="ctr"/>
            <a:endParaRPr lang="en-IN" dirty="0"/>
          </a:p>
        </p:txBody>
      </p:sp>
      <p:sp>
        <p:nvSpPr>
          <p:cNvPr id="6" name="Text Placeholder 5">
            <a:extLst>
              <a:ext uri="{FF2B5EF4-FFF2-40B4-BE49-F238E27FC236}">
                <a16:creationId xmlns:a16="http://schemas.microsoft.com/office/drawing/2014/main" id="{0059A046-7156-C4AA-C69F-BB073905953A}"/>
              </a:ext>
            </a:extLst>
          </p:cNvPr>
          <p:cNvSpPr>
            <a:spLocks noGrp="1"/>
          </p:cNvSpPr>
          <p:nvPr>
            <p:ph type="body" sz="quarter" idx="21"/>
          </p:nvPr>
        </p:nvSpPr>
        <p:spPr>
          <a:xfrm>
            <a:off x="4638648" y="1542135"/>
            <a:ext cx="4250541" cy="1989540"/>
          </a:xfrm>
        </p:spPr>
        <p:txBody>
          <a:bodyPr>
            <a:normAutofit fontScale="70000" lnSpcReduction="20000"/>
          </a:bodyPr>
          <a:lstStyle/>
          <a:p>
            <a:pPr algn="l">
              <a:buFont typeface="Arial" panose="020B0604020202020204" pitchFamily="34" charset="0"/>
              <a:buChar char="•"/>
            </a:pPr>
            <a:r>
              <a:rPr lang="en-US" sz="2000" b="1" i="0" dirty="0">
                <a:effectLst/>
                <a:latin typeface="ui-sans-serif"/>
              </a:rPr>
              <a:t>Problem</a:t>
            </a:r>
            <a:r>
              <a:rPr lang="en-US" sz="2000" b="0" i="0" dirty="0">
                <a:effectLst/>
                <a:latin typeface="ui-sans-serif"/>
              </a:rPr>
              <a:t>: Ensuring smooth app performance with limited device resources (memory and CPU).</a:t>
            </a:r>
          </a:p>
          <a:p>
            <a:pPr algn="l">
              <a:buFont typeface="Arial" panose="020B0604020202020204" pitchFamily="34" charset="0"/>
              <a:buChar char="•"/>
            </a:pPr>
            <a:r>
              <a:rPr lang="en-US" sz="2000" b="1" i="0" dirty="0">
                <a:effectLst/>
                <a:latin typeface="ui-sans-serif"/>
              </a:rPr>
              <a:t>Solution</a:t>
            </a:r>
            <a:r>
              <a:rPr lang="en-US" sz="2000" b="0" i="0" dirty="0">
                <a:effectLst/>
                <a:latin typeface="ui-sans-serif"/>
              </a:rPr>
              <a:t>: Optimized memory usage and implemented efficient querying and data loading strategies.</a:t>
            </a:r>
          </a:p>
          <a:p>
            <a:endParaRPr lang="en-IN" dirty="0"/>
          </a:p>
        </p:txBody>
      </p:sp>
      <p:sp>
        <p:nvSpPr>
          <p:cNvPr id="7" name="Text Placeholder 6">
            <a:extLst>
              <a:ext uri="{FF2B5EF4-FFF2-40B4-BE49-F238E27FC236}">
                <a16:creationId xmlns:a16="http://schemas.microsoft.com/office/drawing/2014/main" id="{F649BE19-93F5-F1B8-BD6B-53AA3F548A30}"/>
              </a:ext>
            </a:extLst>
          </p:cNvPr>
          <p:cNvSpPr>
            <a:spLocks noGrp="1"/>
          </p:cNvSpPr>
          <p:nvPr>
            <p:ph type="body" sz="quarter" idx="23"/>
          </p:nvPr>
        </p:nvSpPr>
        <p:spPr>
          <a:xfrm>
            <a:off x="8610600" y="1510492"/>
            <a:ext cx="3697639" cy="2781037"/>
          </a:xfrm>
        </p:spPr>
        <p:txBody>
          <a:bodyPr>
            <a:normAutofit/>
          </a:bodyPr>
          <a:lstStyle/>
          <a:p>
            <a:pPr algn="l">
              <a:buFont typeface="Arial" panose="020B0604020202020204" pitchFamily="34" charset="0"/>
              <a:buChar char="•"/>
            </a:pPr>
            <a:r>
              <a:rPr lang="en-US" b="1" i="0" dirty="0">
                <a:effectLst/>
                <a:latin typeface="ui-sans-serif"/>
              </a:rPr>
              <a:t>Problem</a:t>
            </a:r>
            <a:r>
              <a:rPr lang="en-US" b="0" i="0" dirty="0">
                <a:effectLst/>
                <a:latin typeface="ui-sans-serif"/>
              </a:rPr>
              <a:t>: Performing complex CRUD operations with multiple tables and relationships in SQLite.</a:t>
            </a:r>
          </a:p>
          <a:p>
            <a:pPr algn="l">
              <a:buFont typeface="Arial" panose="020B0604020202020204" pitchFamily="34" charset="0"/>
              <a:buChar char="•"/>
            </a:pPr>
            <a:r>
              <a:rPr lang="en-US" b="1" i="0" dirty="0">
                <a:effectLst/>
                <a:latin typeface="ui-sans-serif"/>
              </a:rPr>
              <a:t>Solution</a:t>
            </a:r>
            <a:r>
              <a:rPr lang="en-US" b="0" i="0" dirty="0">
                <a:effectLst/>
                <a:latin typeface="ui-sans-serif"/>
              </a:rPr>
              <a:t>: Designed optimized database schemas and relationships, simplifying CRUD operations.</a:t>
            </a:r>
          </a:p>
          <a:p>
            <a:endParaRPr lang="en-IN" dirty="0"/>
          </a:p>
        </p:txBody>
      </p:sp>
      <p:sp>
        <p:nvSpPr>
          <p:cNvPr id="8" name="Text Placeholder 7">
            <a:extLst>
              <a:ext uri="{FF2B5EF4-FFF2-40B4-BE49-F238E27FC236}">
                <a16:creationId xmlns:a16="http://schemas.microsoft.com/office/drawing/2014/main" id="{996C2ABA-B96A-DA0C-F145-55E41B9E967C}"/>
              </a:ext>
            </a:extLst>
          </p:cNvPr>
          <p:cNvSpPr>
            <a:spLocks noGrp="1"/>
          </p:cNvSpPr>
          <p:nvPr>
            <p:ph type="body" sz="quarter" idx="24"/>
          </p:nvPr>
        </p:nvSpPr>
        <p:spPr>
          <a:xfrm>
            <a:off x="4439050" y="251426"/>
            <a:ext cx="4124137" cy="2070536"/>
          </a:xfrm>
        </p:spPr>
        <p:txBody>
          <a:bodyPr>
            <a:normAutofit/>
          </a:bodyPr>
          <a:lstStyle/>
          <a:p>
            <a:pPr algn="ctr"/>
            <a:r>
              <a:rPr lang="en-US" sz="1600" b="1" i="0" dirty="0">
                <a:solidFill>
                  <a:schemeClr val="accent6"/>
                </a:solidFill>
                <a:effectLst/>
                <a:latin typeface="ui-sans-serif"/>
              </a:rPr>
              <a:t>2. Managing App Performance with Limited Device Resources</a:t>
            </a:r>
          </a:p>
          <a:p>
            <a:pPr algn="ctr"/>
            <a:endParaRPr lang="en-IN" dirty="0"/>
          </a:p>
        </p:txBody>
      </p:sp>
      <p:sp>
        <p:nvSpPr>
          <p:cNvPr id="9" name="Text Placeholder 8">
            <a:extLst>
              <a:ext uri="{FF2B5EF4-FFF2-40B4-BE49-F238E27FC236}">
                <a16:creationId xmlns:a16="http://schemas.microsoft.com/office/drawing/2014/main" id="{AFC2F30D-7F3C-0EBF-9E13-94C64A27D2E8}"/>
              </a:ext>
            </a:extLst>
          </p:cNvPr>
          <p:cNvSpPr>
            <a:spLocks noGrp="1"/>
          </p:cNvSpPr>
          <p:nvPr>
            <p:ph type="body" sz="quarter" idx="25"/>
          </p:nvPr>
        </p:nvSpPr>
        <p:spPr>
          <a:xfrm>
            <a:off x="8610600" y="1164979"/>
            <a:ext cx="3581400" cy="1105366"/>
          </a:xfrm>
        </p:spPr>
        <p:txBody>
          <a:bodyPr>
            <a:normAutofit/>
          </a:bodyPr>
          <a:lstStyle/>
          <a:p>
            <a:pPr algn="ctr"/>
            <a:r>
              <a:rPr lang="en-US" sz="1400" b="1" i="0" dirty="0">
                <a:solidFill>
                  <a:schemeClr val="accent6"/>
                </a:solidFill>
                <a:effectLst/>
                <a:latin typeface="ui-sans-serif"/>
              </a:rPr>
              <a:t>Complex CRUD Operations with Limited Resources</a:t>
            </a:r>
          </a:p>
          <a:p>
            <a:pPr algn="ctr"/>
            <a:endParaRPr lang="en-IN" dirty="0"/>
          </a:p>
        </p:txBody>
      </p:sp>
      <p:sp>
        <p:nvSpPr>
          <p:cNvPr id="10" name="Title 9">
            <a:extLst>
              <a:ext uri="{FF2B5EF4-FFF2-40B4-BE49-F238E27FC236}">
                <a16:creationId xmlns:a16="http://schemas.microsoft.com/office/drawing/2014/main" id="{6BFDDB0E-9450-B347-7C8C-56D7BA05D921}"/>
              </a:ext>
            </a:extLst>
          </p:cNvPr>
          <p:cNvSpPr>
            <a:spLocks noGrp="1"/>
          </p:cNvSpPr>
          <p:nvPr>
            <p:ph type="title"/>
          </p:nvPr>
        </p:nvSpPr>
        <p:spPr>
          <a:xfrm>
            <a:off x="542204" y="522443"/>
            <a:ext cx="4856634" cy="466344"/>
          </a:xfrm>
        </p:spPr>
        <p:txBody>
          <a:bodyPr/>
          <a:lstStyle/>
          <a:p>
            <a:r>
              <a:rPr lang="en-US" dirty="0">
                <a:ea typeface="+mn-ea"/>
                <a:cs typeface="+mn-cs"/>
              </a:rPr>
              <a:t>5. Challenges</a:t>
            </a:r>
            <a:endParaRPr lang="en-IN" dirty="0"/>
          </a:p>
        </p:txBody>
      </p:sp>
    </p:spTree>
    <p:extLst>
      <p:ext uri="{BB962C8B-B14F-4D97-AF65-F5344CB8AC3E}">
        <p14:creationId xmlns:p14="http://schemas.microsoft.com/office/powerpoint/2010/main" val="2455959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D7A99-14FE-966A-0208-C94A2BA1DBF5}"/>
              </a:ext>
            </a:extLst>
          </p:cNvPr>
          <p:cNvSpPr>
            <a:spLocks noGrp="1"/>
          </p:cNvSpPr>
          <p:nvPr>
            <p:ph type="title"/>
          </p:nvPr>
        </p:nvSpPr>
        <p:spPr>
          <a:xfrm>
            <a:off x="1182337" y="218093"/>
            <a:ext cx="7125921" cy="1394397"/>
          </a:xfrm>
        </p:spPr>
        <p:txBody>
          <a:bodyPr/>
          <a:lstStyle/>
          <a:p>
            <a:r>
              <a:rPr lang="en-US" sz="3200" dirty="0">
                <a:ea typeface="+mn-ea"/>
                <a:cs typeface="+mn-cs"/>
              </a:rPr>
              <a:t>6. conclusion</a:t>
            </a:r>
            <a:endParaRPr lang="en-IN" sz="3200" dirty="0"/>
          </a:p>
        </p:txBody>
      </p:sp>
      <p:sp>
        <p:nvSpPr>
          <p:cNvPr id="4" name="Text Placeholder 3">
            <a:extLst>
              <a:ext uri="{FF2B5EF4-FFF2-40B4-BE49-F238E27FC236}">
                <a16:creationId xmlns:a16="http://schemas.microsoft.com/office/drawing/2014/main" id="{5FC5C637-AA21-93B5-8429-D05AD5649B42}"/>
              </a:ext>
            </a:extLst>
          </p:cNvPr>
          <p:cNvSpPr>
            <a:spLocks noGrp="1"/>
          </p:cNvSpPr>
          <p:nvPr>
            <p:ph type="body" sz="quarter" idx="15"/>
          </p:nvPr>
        </p:nvSpPr>
        <p:spPr>
          <a:xfrm>
            <a:off x="1050623" y="2150659"/>
            <a:ext cx="9873015" cy="3719199"/>
          </a:xfrm>
        </p:spPr>
        <p:txBody>
          <a:bodyPr/>
          <a:lstStyle/>
          <a:p>
            <a:pPr algn="l"/>
            <a:r>
              <a:rPr lang="en-US" sz="2000" b="0" i="0" dirty="0">
                <a:solidFill>
                  <a:schemeClr val="bg1"/>
                </a:solidFill>
                <a:effectLst/>
                <a:latin typeface="ui-sans-serif"/>
              </a:rPr>
              <a:t>The College ERP Android app successfully addresses the challenges faced by colleges in managing student, faculty, and college data. By utilizing </a:t>
            </a:r>
            <a:r>
              <a:rPr lang="en-US" sz="2000" b="1" i="0" dirty="0">
                <a:solidFill>
                  <a:schemeClr val="bg1"/>
                </a:solidFill>
                <a:effectLst/>
                <a:latin typeface="ui-sans-serif"/>
              </a:rPr>
              <a:t>Flutter</a:t>
            </a:r>
            <a:r>
              <a:rPr lang="en-US" sz="2000" b="0" i="0" dirty="0">
                <a:solidFill>
                  <a:schemeClr val="bg1"/>
                </a:solidFill>
                <a:effectLst/>
                <a:latin typeface="ui-sans-serif"/>
              </a:rPr>
              <a:t> for the frontend and </a:t>
            </a:r>
            <a:r>
              <a:rPr lang="en-US" sz="2000" b="1" i="0" dirty="0">
                <a:solidFill>
                  <a:schemeClr val="bg1"/>
                </a:solidFill>
                <a:effectLst/>
                <a:latin typeface="ui-sans-serif"/>
              </a:rPr>
              <a:t>SQLite</a:t>
            </a:r>
            <a:r>
              <a:rPr lang="en-US" sz="2000" b="0" i="0" dirty="0">
                <a:solidFill>
                  <a:schemeClr val="bg1"/>
                </a:solidFill>
                <a:effectLst/>
                <a:latin typeface="ui-sans-serif"/>
              </a:rPr>
              <a:t> for offline data storage, the app ensures smooth and efficient data management even without an internet connection. The app offers a seamless user experience with a responsive UI and robust backend functionality, allowing for easy access to data and management through CRUD operations. Data security is prioritized through encryption, ensuring that sensitive information is well protected. Despite challenges such as offline synchronization and managing large datasets, the app provides a reliable, efficient solution for college administration.</a:t>
            </a:r>
          </a:p>
          <a:p>
            <a:pPr algn="l"/>
            <a:r>
              <a:rPr lang="en-US" sz="2000" b="0" i="0" dirty="0">
                <a:solidFill>
                  <a:schemeClr val="bg1"/>
                </a:solidFill>
                <a:effectLst/>
                <a:latin typeface="ui-sans-serif"/>
              </a:rPr>
              <a:t>Overall, this app simplifies administrative tasks, improves data accessibility, and enhances the overall efficiency of college operations, making it a valuable tool for both students and faculty.</a:t>
            </a:r>
          </a:p>
          <a:p>
            <a:endParaRPr lang="en-IN" dirty="0"/>
          </a:p>
        </p:txBody>
      </p:sp>
      <p:sp>
        <p:nvSpPr>
          <p:cNvPr id="5" name="Footer Placeholder 10">
            <a:extLst>
              <a:ext uri="{FF2B5EF4-FFF2-40B4-BE49-F238E27FC236}">
                <a16:creationId xmlns:a16="http://schemas.microsoft.com/office/drawing/2014/main" id="{B97665D9-18C3-42EB-5CDC-D9A51FAE4EE8}"/>
              </a:ext>
            </a:extLst>
          </p:cNvPr>
          <p:cNvSpPr txBox="1">
            <a:spLocks/>
          </p:cNvSpPr>
          <p:nvPr/>
        </p:nvSpPr>
        <p:spPr>
          <a:xfrm>
            <a:off x="5523271" y="627478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COLLEGE ERP SYSTEM</a:t>
            </a:r>
          </a:p>
        </p:txBody>
      </p:sp>
    </p:spTree>
    <p:extLst>
      <p:ext uri="{BB962C8B-B14F-4D97-AF65-F5344CB8AC3E}">
        <p14:creationId xmlns:p14="http://schemas.microsoft.com/office/powerpoint/2010/main" val="500992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a:lstStyle/>
          <a:p>
            <a:r>
              <a:rPr lang="en-US" b="0" i="0" dirty="0">
                <a:effectLst/>
                <a:latin typeface="ui-sans-serif"/>
              </a:rPr>
              <a:t>Thank you for your time and attention. This project wouldn’t have been possible without the support and hard work of my team members. I, along with Pratham Awasthi and Mohd Naim, Raj </a:t>
            </a:r>
            <a:r>
              <a:rPr lang="en-US" b="0" i="0" dirty="0" err="1">
                <a:effectLst/>
                <a:latin typeface="ui-sans-serif"/>
              </a:rPr>
              <a:t>Devvanshi</a:t>
            </a:r>
            <a:r>
              <a:rPr lang="en-US" b="0" i="0" dirty="0">
                <a:effectLst/>
                <a:latin typeface="ui-sans-serif"/>
              </a:rPr>
              <a:t> sincerely appreciate the opportunity to present this College ERP app.</a:t>
            </a:r>
            <a:endParaRPr lang="en-US" dirty="0"/>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a:lstStyle/>
          <a:p>
            <a:r>
              <a:rPr lang="en-US" dirty="0"/>
              <a:t>College </a:t>
            </a:r>
            <a:r>
              <a:rPr lang="en-US" dirty="0" err="1"/>
              <a:t>erp</a:t>
            </a:r>
            <a:r>
              <a:rPr lang="en-US" dirty="0"/>
              <a:t> system</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22</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D7C0E-40B2-C34B-7666-219BD7F44CD6}"/>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468C995B-3A3A-D235-6BE6-03209D05F2EC}"/>
              </a:ext>
            </a:extLst>
          </p:cNvPr>
          <p:cNvSpPr>
            <a:spLocks noGrp="1"/>
          </p:cNvSpPr>
          <p:nvPr>
            <p:ph type="title"/>
          </p:nvPr>
        </p:nvSpPr>
        <p:spPr>
          <a:xfrm>
            <a:off x="519496" y="659290"/>
            <a:ext cx="3831169" cy="469490"/>
          </a:xfrm>
        </p:spPr>
        <p:txBody>
          <a:bodyPr>
            <a:normAutofit fontScale="90000"/>
          </a:bodyPr>
          <a:lstStyle/>
          <a:p>
            <a:r>
              <a:rPr lang="en-US" dirty="0">
                <a:ea typeface="+mn-ea"/>
                <a:cs typeface="+mn-cs"/>
              </a:rPr>
              <a:t>1. </a:t>
            </a:r>
            <a:r>
              <a:rPr lang="en-US" dirty="0" err="1">
                <a:ea typeface="+mn-ea"/>
                <a:cs typeface="+mn-cs"/>
              </a:rPr>
              <a:t>InTRODUCTION</a:t>
            </a:r>
            <a:endParaRPr lang="en-US" dirty="0"/>
          </a:p>
        </p:txBody>
      </p:sp>
      <p:sp>
        <p:nvSpPr>
          <p:cNvPr id="64" name="Text Placeholder 63">
            <a:extLst>
              <a:ext uri="{FF2B5EF4-FFF2-40B4-BE49-F238E27FC236}">
                <a16:creationId xmlns:a16="http://schemas.microsoft.com/office/drawing/2014/main" id="{FC26B050-E1BB-A1E7-41F4-B16DE8635407}"/>
              </a:ext>
            </a:extLst>
          </p:cNvPr>
          <p:cNvSpPr>
            <a:spLocks noGrp="1"/>
          </p:cNvSpPr>
          <p:nvPr>
            <p:ph type="body" sz="quarter" idx="22"/>
          </p:nvPr>
        </p:nvSpPr>
        <p:spPr>
          <a:xfrm>
            <a:off x="1045631" y="1101673"/>
            <a:ext cx="2289974" cy="365125"/>
          </a:xfrm>
        </p:spPr>
        <p:txBody>
          <a:bodyPr/>
          <a:lstStyle/>
          <a:p>
            <a:r>
              <a:rPr lang="en-US" dirty="0"/>
              <a:t>1.1 PROBLEM</a:t>
            </a:r>
          </a:p>
        </p:txBody>
      </p:sp>
      <p:sp>
        <p:nvSpPr>
          <p:cNvPr id="63" name="Text Placeholder 62">
            <a:extLst>
              <a:ext uri="{FF2B5EF4-FFF2-40B4-BE49-F238E27FC236}">
                <a16:creationId xmlns:a16="http://schemas.microsoft.com/office/drawing/2014/main" id="{479D9345-3774-D7A9-FE9A-D422480EBE2A}"/>
              </a:ext>
            </a:extLst>
          </p:cNvPr>
          <p:cNvSpPr>
            <a:spLocks noGrp="1"/>
          </p:cNvSpPr>
          <p:nvPr>
            <p:ph type="body" sz="quarter" idx="16"/>
          </p:nvPr>
        </p:nvSpPr>
        <p:spPr>
          <a:xfrm>
            <a:off x="1045631" y="1371569"/>
            <a:ext cx="2289974" cy="365125"/>
          </a:xfrm>
        </p:spPr>
        <p:txBody>
          <a:bodyPr/>
          <a:lstStyle/>
          <a:p>
            <a:r>
              <a:rPr lang="en-US" dirty="0"/>
              <a:t>1.2 SOLUTION</a:t>
            </a:r>
          </a:p>
        </p:txBody>
      </p:sp>
      <p:sp>
        <p:nvSpPr>
          <p:cNvPr id="67" name="Text Placeholder 66">
            <a:extLst>
              <a:ext uri="{FF2B5EF4-FFF2-40B4-BE49-F238E27FC236}">
                <a16:creationId xmlns:a16="http://schemas.microsoft.com/office/drawing/2014/main" id="{2402E646-821B-34C2-5232-A64AAA7D86A2}"/>
              </a:ext>
            </a:extLst>
          </p:cNvPr>
          <p:cNvSpPr>
            <a:spLocks noGrp="1"/>
          </p:cNvSpPr>
          <p:nvPr>
            <p:ph type="body" sz="quarter" idx="25"/>
          </p:nvPr>
        </p:nvSpPr>
        <p:spPr>
          <a:xfrm>
            <a:off x="1045631" y="1665474"/>
            <a:ext cx="2289974" cy="365125"/>
          </a:xfrm>
        </p:spPr>
        <p:txBody>
          <a:bodyPr>
            <a:normAutofit/>
          </a:bodyPr>
          <a:lstStyle/>
          <a:p>
            <a:r>
              <a:rPr lang="en-US" dirty="0"/>
              <a:t>1.3 OBJECTIVE</a:t>
            </a:r>
          </a:p>
        </p:txBody>
      </p:sp>
      <p:sp>
        <p:nvSpPr>
          <p:cNvPr id="4" name="Footer Placeholder 3">
            <a:extLst>
              <a:ext uri="{FF2B5EF4-FFF2-40B4-BE49-F238E27FC236}">
                <a16:creationId xmlns:a16="http://schemas.microsoft.com/office/drawing/2014/main" id="{912BA7D3-4A9C-4A54-69D9-051CA37A715D}"/>
              </a:ext>
            </a:extLst>
          </p:cNvPr>
          <p:cNvSpPr>
            <a:spLocks noGrp="1"/>
          </p:cNvSpPr>
          <p:nvPr>
            <p:ph type="ftr" sz="quarter" idx="11"/>
          </p:nvPr>
        </p:nvSpPr>
        <p:spPr>
          <a:xfrm>
            <a:off x="4038600" y="6420876"/>
            <a:ext cx="4114800" cy="365125"/>
          </a:xfrm>
        </p:spPr>
        <p:txBody>
          <a:bodyPr/>
          <a:lstStyle/>
          <a:p>
            <a:r>
              <a:rPr lang="en-US" dirty="0"/>
              <a:t>College </a:t>
            </a:r>
            <a:r>
              <a:rPr lang="en-US" dirty="0" err="1"/>
              <a:t>erp</a:t>
            </a:r>
            <a:r>
              <a:rPr lang="en-US" dirty="0"/>
              <a:t> system</a:t>
            </a:r>
          </a:p>
        </p:txBody>
      </p:sp>
      <p:sp>
        <p:nvSpPr>
          <p:cNvPr id="6" name="Title 33">
            <a:extLst>
              <a:ext uri="{FF2B5EF4-FFF2-40B4-BE49-F238E27FC236}">
                <a16:creationId xmlns:a16="http://schemas.microsoft.com/office/drawing/2014/main" id="{D034BE28-0E9F-56D4-5092-80DA6547EB33}"/>
              </a:ext>
            </a:extLst>
          </p:cNvPr>
          <p:cNvSpPr txBox="1">
            <a:spLocks/>
          </p:cNvSpPr>
          <p:nvPr/>
        </p:nvSpPr>
        <p:spPr>
          <a:xfrm>
            <a:off x="519496" y="2014993"/>
            <a:ext cx="5006233" cy="469490"/>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100000"/>
              </a:lnSpc>
              <a:spcBef>
                <a:spcPct val="0"/>
              </a:spcBef>
              <a:buNone/>
              <a:defRPr sz="2800" kern="1200" cap="all" spc="400" baseline="0">
                <a:ln w="19050">
                  <a:solidFill>
                    <a:schemeClr val="accent5"/>
                  </a:solidFill>
                </a:ln>
                <a:noFill/>
                <a:latin typeface="+mj-lt"/>
                <a:ea typeface="+mj-ea"/>
                <a:cs typeface="+mj-cs"/>
              </a:defRPr>
            </a:lvl1pPr>
          </a:lstStyle>
          <a:p>
            <a:r>
              <a:rPr lang="en-US" dirty="0">
                <a:ea typeface="+mn-ea"/>
                <a:cs typeface="+mn-cs"/>
              </a:rPr>
              <a:t>2. Features of app</a:t>
            </a:r>
            <a:endParaRPr lang="en-US" dirty="0"/>
          </a:p>
        </p:txBody>
      </p:sp>
      <p:sp>
        <p:nvSpPr>
          <p:cNvPr id="22" name="Text Placeholder 62">
            <a:extLst>
              <a:ext uri="{FF2B5EF4-FFF2-40B4-BE49-F238E27FC236}">
                <a16:creationId xmlns:a16="http://schemas.microsoft.com/office/drawing/2014/main" id="{75FABFEA-05B0-5AB9-7F8B-4CD28FD39346}"/>
              </a:ext>
            </a:extLst>
          </p:cNvPr>
          <p:cNvSpPr txBox="1">
            <a:spLocks/>
          </p:cNvSpPr>
          <p:nvPr/>
        </p:nvSpPr>
        <p:spPr>
          <a:xfrm>
            <a:off x="1045631" y="2468143"/>
            <a:ext cx="3605243"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2.1 list of features</a:t>
            </a:r>
          </a:p>
        </p:txBody>
      </p:sp>
      <p:sp>
        <p:nvSpPr>
          <p:cNvPr id="23" name="Title 33">
            <a:extLst>
              <a:ext uri="{FF2B5EF4-FFF2-40B4-BE49-F238E27FC236}">
                <a16:creationId xmlns:a16="http://schemas.microsoft.com/office/drawing/2014/main" id="{81A66B0B-F19C-D7AA-EED1-2BC13CB4450B}"/>
              </a:ext>
            </a:extLst>
          </p:cNvPr>
          <p:cNvSpPr txBox="1">
            <a:spLocks/>
          </p:cNvSpPr>
          <p:nvPr/>
        </p:nvSpPr>
        <p:spPr>
          <a:xfrm>
            <a:off x="519496" y="2824207"/>
            <a:ext cx="4069816" cy="469490"/>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100000"/>
              </a:lnSpc>
              <a:spcBef>
                <a:spcPct val="0"/>
              </a:spcBef>
              <a:buNone/>
              <a:defRPr sz="2800" kern="1200" cap="all" spc="400" baseline="0">
                <a:ln w="19050">
                  <a:solidFill>
                    <a:schemeClr val="accent5"/>
                  </a:solidFill>
                </a:ln>
                <a:noFill/>
                <a:latin typeface="+mj-lt"/>
                <a:ea typeface="+mj-ea"/>
                <a:cs typeface="+mj-cs"/>
              </a:defRPr>
            </a:lvl1pPr>
          </a:lstStyle>
          <a:p>
            <a:r>
              <a:rPr lang="en-US" dirty="0">
                <a:ea typeface="+mn-ea"/>
                <a:cs typeface="+mn-cs"/>
              </a:rPr>
              <a:t>3. technologies</a:t>
            </a:r>
            <a:endParaRPr lang="en-US" dirty="0"/>
          </a:p>
        </p:txBody>
      </p:sp>
      <p:sp>
        <p:nvSpPr>
          <p:cNvPr id="24" name="Text Placeholder 62">
            <a:extLst>
              <a:ext uri="{FF2B5EF4-FFF2-40B4-BE49-F238E27FC236}">
                <a16:creationId xmlns:a16="http://schemas.microsoft.com/office/drawing/2014/main" id="{E16F18F0-CD39-858B-1666-985169E6E4ED}"/>
              </a:ext>
            </a:extLst>
          </p:cNvPr>
          <p:cNvSpPr txBox="1">
            <a:spLocks/>
          </p:cNvSpPr>
          <p:nvPr/>
        </p:nvSpPr>
        <p:spPr>
          <a:xfrm>
            <a:off x="1045631" y="3332456"/>
            <a:ext cx="3605243"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3.1 frontend</a:t>
            </a:r>
          </a:p>
        </p:txBody>
      </p:sp>
      <p:sp>
        <p:nvSpPr>
          <p:cNvPr id="25" name="Text Placeholder 62">
            <a:extLst>
              <a:ext uri="{FF2B5EF4-FFF2-40B4-BE49-F238E27FC236}">
                <a16:creationId xmlns:a16="http://schemas.microsoft.com/office/drawing/2014/main" id="{243CB967-0BF3-66F5-705E-0349DF4E9595}"/>
              </a:ext>
            </a:extLst>
          </p:cNvPr>
          <p:cNvSpPr txBox="1">
            <a:spLocks/>
          </p:cNvSpPr>
          <p:nvPr/>
        </p:nvSpPr>
        <p:spPr>
          <a:xfrm>
            <a:off x="1045630" y="3630210"/>
            <a:ext cx="3605243"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3.2 backend</a:t>
            </a:r>
          </a:p>
        </p:txBody>
      </p:sp>
      <p:sp>
        <p:nvSpPr>
          <p:cNvPr id="26" name="Text Placeholder 62">
            <a:extLst>
              <a:ext uri="{FF2B5EF4-FFF2-40B4-BE49-F238E27FC236}">
                <a16:creationId xmlns:a16="http://schemas.microsoft.com/office/drawing/2014/main" id="{357C3AA6-10A5-5B10-0BDC-455F2D81DDF5}"/>
              </a:ext>
            </a:extLst>
          </p:cNvPr>
          <p:cNvSpPr txBox="1">
            <a:spLocks/>
          </p:cNvSpPr>
          <p:nvPr/>
        </p:nvSpPr>
        <p:spPr>
          <a:xfrm>
            <a:off x="1045629" y="3928450"/>
            <a:ext cx="4775711"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3.3 programming language</a:t>
            </a:r>
          </a:p>
        </p:txBody>
      </p:sp>
      <p:sp>
        <p:nvSpPr>
          <p:cNvPr id="27" name="Text Placeholder 62">
            <a:extLst>
              <a:ext uri="{FF2B5EF4-FFF2-40B4-BE49-F238E27FC236}">
                <a16:creationId xmlns:a16="http://schemas.microsoft.com/office/drawing/2014/main" id="{717500FA-0876-A77D-6811-40967C0A41FC}"/>
              </a:ext>
            </a:extLst>
          </p:cNvPr>
          <p:cNvSpPr txBox="1">
            <a:spLocks/>
          </p:cNvSpPr>
          <p:nvPr/>
        </p:nvSpPr>
        <p:spPr>
          <a:xfrm>
            <a:off x="1045629" y="4214423"/>
            <a:ext cx="4775711"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3.4 tools</a:t>
            </a:r>
          </a:p>
        </p:txBody>
      </p:sp>
      <p:sp>
        <p:nvSpPr>
          <p:cNvPr id="28" name="Title 33">
            <a:extLst>
              <a:ext uri="{FF2B5EF4-FFF2-40B4-BE49-F238E27FC236}">
                <a16:creationId xmlns:a16="http://schemas.microsoft.com/office/drawing/2014/main" id="{9CC025AF-83E9-EA3C-4887-A4A82A2371E3}"/>
              </a:ext>
            </a:extLst>
          </p:cNvPr>
          <p:cNvSpPr txBox="1">
            <a:spLocks/>
          </p:cNvSpPr>
          <p:nvPr/>
        </p:nvSpPr>
        <p:spPr>
          <a:xfrm>
            <a:off x="519496" y="4578517"/>
            <a:ext cx="4403196" cy="469490"/>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100000"/>
              </a:lnSpc>
              <a:spcBef>
                <a:spcPct val="0"/>
              </a:spcBef>
              <a:buNone/>
              <a:defRPr sz="2800" kern="1200" cap="all" spc="400" baseline="0">
                <a:ln w="19050">
                  <a:solidFill>
                    <a:schemeClr val="accent5"/>
                  </a:solidFill>
                </a:ln>
                <a:noFill/>
                <a:latin typeface="+mj-lt"/>
                <a:ea typeface="+mj-ea"/>
                <a:cs typeface="+mj-cs"/>
              </a:defRPr>
            </a:lvl1pPr>
          </a:lstStyle>
          <a:p>
            <a:r>
              <a:rPr lang="en-US" dirty="0">
                <a:ea typeface="+mn-ea"/>
                <a:cs typeface="+mn-cs"/>
              </a:rPr>
              <a:t>4. Screenshots</a:t>
            </a:r>
            <a:endParaRPr lang="en-US" dirty="0"/>
          </a:p>
        </p:txBody>
      </p:sp>
      <p:sp>
        <p:nvSpPr>
          <p:cNvPr id="29" name="Text Placeholder 63">
            <a:extLst>
              <a:ext uri="{FF2B5EF4-FFF2-40B4-BE49-F238E27FC236}">
                <a16:creationId xmlns:a16="http://schemas.microsoft.com/office/drawing/2014/main" id="{853C9AA1-DB0A-28B3-7104-EBA8B48BA022}"/>
              </a:ext>
            </a:extLst>
          </p:cNvPr>
          <p:cNvSpPr txBox="1">
            <a:spLocks/>
          </p:cNvSpPr>
          <p:nvPr/>
        </p:nvSpPr>
        <p:spPr>
          <a:xfrm>
            <a:off x="1019285" y="5064096"/>
            <a:ext cx="3903407"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4.1 login &amp; signup screen</a:t>
            </a:r>
          </a:p>
        </p:txBody>
      </p:sp>
      <p:sp>
        <p:nvSpPr>
          <p:cNvPr id="30" name="Text Placeholder 63">
            <a:extLst>
              <a:ext uri="{FF2B5EF4-FFF2-40B4-BE49-F238E27FC236}">
                <a16:creationId xmlns:a16="http://schemas.microsoft.com/office/drawing/2014/main" id="{41E9AA70-50BD-748E-ADEF-D699C85778C6}"/>
              </a:ext>
            </a:extLst>
          </p:cNvPr>
          <p:cNvSpPr txBox="1">
            <a:spLocks/>
          </p:cNvSpPr>
          <p:nvPr/>
        </p:nvSpPr>
        <p:spPr>
          <a:xfrm>
            <a:off x="1019285" y="5372417"/>
            <a:ext cx="503411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4.2 create account screen</a:t>
            </a:r>
          </a:p>
        </p:txBody>
      </p:sp>
      <p:sp>
        <p:nvSpPr>
          <p:cNvPr id="31" name="Text Placeholder 63">
            <a:extLst>
              <a:ext uri="{FF2B5EF4-FFF2-40B4-BE49-F238E27FC236}">
                <a16:creationId xmlns:a16="http://schemas.microsoft.com/office/drawing/2014/main" id="{C77C88EE-4AEA-D1DB-C128-6083F61D27A7}"/>
              </a:ext>
            </a:extLst>
          </p:cNvPr>
          <p:cNvSpPr txBox="1">
            <a:spLocks/>
          </p:cNvSpPr>
          <p:nvPr/>
        </p:nvSpPr>
        <p:spPr>
          <a:xfrm>
            <a:off x="1009461" y="5679607"/>
            <a:ext cx="3903407"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4.3 home screen</a:t>
            </a:r>
          </a:p>
        </p:txBody>
      </p:sp>
      <p:sp>
        <p:nvSpPr>
          <p:cNvPr id="32" name="Text Placeholder 63">
            <a:extLst>
              <a:ext uri="{FF2B5EF4-FFF2-40B4-BE49-F238E27FC236}">
                <a16:creationId xmlns:a16="http://schemas.microsoft.com/office/drawing/2014/main" id="{3B8B95FB-D387-2BF6-7415-8F6063C1FD2B}"/>
              </a:ext>
            </a:extLst>
          </p:cNvPr>
          <p:cNvSpPr txBox="1">
            <a:spLocks/>
          </p:cNvSpPr>
          <p:nvPr/>
        </p:nvSpPr>
        <p:spPr>
          <a:xfrm>
            <a:off x="1009460" y="5987928"/>
            <a:ext cx="3903407"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4.4 drawer screen</a:t>
            </a:r>
          </a:p>
        </p:txBody>
      </p:sp>
      <p:sp>
        <p:nvSpPr>
          <p:cNvPr id="33" name="Text Placeholder 63">
            <a:extLst>
              <a:ext uri="{FF2B5EF4-FFF2-40B4-BE49-F238E27FC236}">
                <a16:creationId xmlns:a16="http://schemas.microsoft.com/office/drawing/2014/main" id="{D039DADA-7B2B-B127-7B45-934CAC103CCF}"/>
              </a:ext>
            </a:extLst>
          </p:cNvPr>
          <p:cNvSpPr txBox="1">
            <a:spLocks/>
          </p:cNvSpPr>
          <p:nvPr/>
        </p:nvSpPr>
        <p:spPr>
          <a:xfrm>
            <a:off x="5821337" y="1018872"/>
            <a:ext cx="6833423"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4.6 read &amp; edit college details screen</a:t>
            </a:r>
          </a:p>
        </p:txBody>
      </p:sp>
      <p:sp>
        <p:nvSpPr>
          <p:cNvPr id="35" name="Text Placeholder 63">
            <a:extLst>
              <a:ext uri="{FF2B5EF4-FFF2-40B4-BE49-F238E27FC236}">
                <a16:creationId xmlns:a16="http://schemas.microsoft.com/office/drawing/2014/main" id="{C84B93FA-35FF-B81A-835F-93A1292D18C0}"/>
              </a:ext>
            </a:extLst>
          </p:cNvPr>
          <p:cNvSpPr txBox="1">
            <a:spLocks/>
          </p:cNvSpPr>
          <p:nvPr/>
        </p:nvSpPr>
        <p:spPr>
          <a:xfrm>
            <a:off x="5821336" y="756070"/>
            <a:ext cx="6833423"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4.5 student registration screen</a:t>
            </a:r>
          </a:p>
        </p:txBody>
      </p:sp>
      <p:sp>
        <p:nvSpPr>
          <p:cNvPr id="36" name="Text Placeholder 63">
            <a:extLst>
              <a:ext uri="{FF2B5EF4-FFF2-40B4-BE49-F238E27FC236}">
                <a16:creationId xmlns:a16="http://schemas.microsoft.com/office/drawing/2014/main" id="{31D1736E-9756-588A-2773-D26332ED3F85}"/>
              </a:ext>
            </a:extLst>
          </p:cNvPr>
          <p:cNvSpPr txBox="1">
            <a:spLocks/>
          </p:cNvSpPr>
          <p:nvPr/>
        </p:nvSpPr>
        <p:spPr>
          <a:xfrm>
            <a:off x="5821338" y="1273306"/>
            <a:ext cx="6833423"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4.7 students list screen</a:t>
            </a:r>
          </a:p>
        </p:txBody>
      </p:sp>
      <p:sp>
        <p:nvSpPr>
          <p:cNvPr id="38" name="Text Placeholder 63">
            <a:extLst>
              <a:ext uri="{FF2B5EF4-FFF2-40B4-BE49-F238E27FC236}">
                <a16:creationId xmlns:a16="http://schemas.microsoft.com/office/drawing/2014/main" id="{5CF733A3-42B0-94C5-D76A-1A835B6DD6BC}"/>
              </a:ext>
            </a:extLst>
          </p:cNvPr>
          <p:cNvSpPr txBox="1">
            <a:spLocks/>
          </p:cNvSpPr>
          <p:nvPr/>
        </p:nvSpPr>
        <p:spPr>
          <a:xfrm>
            <a:off x="5821339" y="1503730"/>
            <a:ext cx="6833423"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4.8 Edit student details screen</a:t>
            </a:r>
          </a:p>
        </p:txBody>
      </p:sp>
      <p:sp>
        <p:nvSpPr>
          <p:cNvPr id="39" name="Text Placeholder 63">
            <a:extLst>
              <a:ext uri="{FF2B5EF4-FFF2-40B4-BE49-F238E27FC236}">
                <a16:creationId xmlns:a16="http://schemas.microsoft.com/office/drawing/2014/main" id="{4823EB2E-7659-48B3-869E-69EDC3752280}"/>
              </a:ext>
            </a:extLst>
          </p:cNvPr>
          <p:cNvSpPr txBox="1">
            <a:spLocks/>
          </p:cNvSpPr>
          <p:nvPr/>
        </p:nvSpPr>
        <p:spPr>
          <a:xfrm>
            <a:off x="5821340" y="1741842"/>
            <a:ext cx="6833423"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4.9 semester &amp; select option screen</a:t>
            </a:r>
          </a:p>
        </p:txBody>
      </p:sp>
      <p:sp>
        <p:nvSpPr>
          <p:cNvPr id="40" name="Text Placeholder 63">
            <a:extLst>
              <a:ext uri="{FF2B5EF4-FFF2-40B4-BE49-F238E27FC236}">
                <a16:creationId xmlns:a16="http://schemas.microsoft.com/office/drawing/2014/main" id="{6A5F86A1-4975-D2F6-1B12-FDD65EEE27CE}"/>
              </a:ext>
            </a:extLst>
          </p:cNvPr>
          <p:cNvSpPr txBox="1">
            <a:spLocks/>
          </p:cNvSpPr>
          <p:nvPr/>
        </p:nvSpPr>
        <p:spPr>
          <a:xfrm>
            <a:off x="5821340" y="1971775"/>
            <a:ext cx="6833423"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4.10 enter marks</a:t>
            </a:r>
          </a:p>
        </p:txBody>
      </p:sp>
      <p:sp>
        <p:nvSpPr>
          <p:cNvPr id="41" name="Text Placeholder 63">
            <a:extLst>
              <a:ext uri="{FF2B5EF4-FFF2-40B4-BE49-F238E27FC236}">
                <a16:creationId xmlns:a16="http://schemas.microsoft.com/office/drawing/2014/main" id="{3F75A179-8D53-A58F-F29F-D7581EBE8C6D}"/>
              </a:ext>
            </a:extLst>
          </p:cNvPr>
          <p:cNvSpPr txBox="1">
            <a:spLocks/>
          </p:cNvSpPr>
          <p:nvPr/>
        </p:nvSpPr>
        <p:spPr>
          <a:xfrm>
            <a:off x="5821335" y="2218314"/>
            <a:ext cx="6833423"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4.11 faculty registration screen</a:t>
            </a:r>
          </a:p>
        </p:txBody>
      </p:sp>
      <p:sp>
        <p:nvSpPr>
          <p:cNvPr id="46" name="Text Placeholder 63">
            <a:extLst>
              <a:ext uri="{FF2B5EF4-FFF2-40B4-BE49-F238E27FC236}">
                <a16:creationId xmlns:a16="http://schemas.microsoft.com/office/drawing/2014/main" id="{96D06169-0885-F611-D3C0-93C17DCC73ED}"/>
              </a:ext>
            </a:extLst>
          </p:cNvPr>
          <p:cNvSpPr txBox="1">
            <a:spLocks/>
          </p:cNvSpPr>
          <p:nvPr/>
        </p:nvSpPr>
        <p:spPr>
          <a:xfrm>
            <a:off x="5821335" y="2481878"/>
            <a:ext cx="6833423"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4.12 faculty list screen</a:t>
            </a:r>
          </a:p>
        </p:txBody>
      </p:sp>
      <p:sp>
        <p:nvSpPr>
          <p:cNvPr id="47" name="Text Placeholder 63">
            <a:extLst>
              <a:ext uri="{FF2B5EF4-FFF2-40B4-BE49-F238E27FC236}">
                <a16:creationId xmlns:a16="http://schemas.microsoft.com/office/drawing/2014/main" id="{943CD2FD-F7F0-E273-57D6-5C15A0D2AE96}"/>
              </a:ext>
            </a:extLst>
          </p:cNvPr>
          <p:cNvSpPr txBox="1">
            <a:spLocks/>
          </p:cNvSpPr>
          <p:nvPr/>
        </p:nvSpPr>
        <p:spPr>
          <a:xfrm>
            <a:off x="5821334" y="2740910"/>
            <a:ext cx="6833423"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4.13 faculty enter salary screen</a:t>
            </a:r>
          </a:p>
        </p:txBody>
      </p:sp>
      <p:sp>
        <p:nvSpPr>
          <p:cNvPr id="49" name="Title 33">
            <a:extLst>
              <a:ext uri="{FF2B5EF4-FFF2-40B4-BE49-F238E27FC236}">
                <a16:creationId xmlns:a16="http://schemas.microsoft.com/office/drawing/2014/main" id="{C3095F12-497B-3FFC-E5A5-C625C30881EE}"/>
              </a:ext>
            </a:extLst>
          </p:cNvPr>
          <p:cNvSpPr txBox="1">
            <a:spLocks/>
          </p:cNvSpPr>
          <p:nvPr/>
        </p:nvSpPr>
        <p:spPr>
          <a:xfrm>
            <a:off x="5339530" y="3198979"/>
            <a:ext cx="4403196" cy="469490"/>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100000"/>
              </a:lnSpc>
              <a:spcBef>
                <a:spcPct val="0"/>
              </a:spcBef>
              <a:buNone/>
              <a:defRPr sz="2800" kern="1200" cap="all" spc="400" baseline="0">
                <a:ln w="19050">
                  <a:solidFill>
                    <a:schemeClr val="accent5"/>
                  </a:solidFill>
                </a:ln>
                <a:noFill/>
                <a:latin typeface="+mj-lt"/>
                <a:ea typeface="+mj-ea"/>
                <a:cs typeface="+mj-cs"/>
              </a:defRPr>
            </a:lvl1pPr>
          </a:lstStyle>
          <a:p>
            <a:r>
              <a:rPr lang="en-US" dirty="0">
                <a:ea typeface="+mn-ea"/>
                <a:cs typeface="+mn-cs"/>
              </a:rPr>
              <a:t>5. Challenges </a:t>
            </a:r>
            <a:endParaRPr lang="en-US" dirty="0"/>
          </a:p>
        </p:txBody>
      </p:sp>
      <p:sp>
        <p:nvSpPr>
          <p:cNvPr id="51" name="Title 33">
            <a:extLst>
              <a:ext uri="{FF2B5EF4-FFF2-40B4-BE49-F238E27FC236}">
                <a16:creationId xmlns:a16="http://schemas.microsoft.com/office/drawing/2014/main" id="{01A13543-B48C-3FDB-A15C-2714C1CA2053}"/>
              </a:ext>
            </a:extLst>
          </p:cNvPr>
          <p:cNvSpPr txBox="1">
            <a:spLocks/>
          </p:cNvSpPr>
          <p:nvPr/>
        </p:nvSpPr>
        <p:spPr>
          <a:xfrm>
            <a:off x="5339530" y="3674497"/>
            <a:ext cx="4403196" cy="469490"/>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100000"/>
              </a:lnSpc>
              <a:spcBef>
                <a:spcPct val="0"/>
              </a:spcBef>
              <a:buNone/>
              <a:defRPr sz="2800" kern="1200" cap="all" spc="400" baseline="0">
                <a:ln w="19050">
                  <a:solidFill>
                    <a:schemeClr val="accent5"/>
                  </a:solidFill>
                </a:ln>
                <a:noFill/>
                <a:latin typeface="+mj-lt"/>
                <a:ea typeface="+mj-ea"/>
                <a:cs typeface="+mj-cs"/>
              </a:defRPr>
            </a:lvl1pPr>
          </a:lstStyle>
          <a:p>
            <a:r>
              <a:rPr lang="en-US" dirty="0">
                <a:ea typeface="+mn-ea"/>
                <a:cs typeface="+mn-cs"/>
              </a:rPr>
              <a:t>6. conclusion</a:t>
            </a:r>
            <a:endParaRPr lang="en-US" dirty="0"/>
          </a:p>
        </p:txBody>
      </p:sp>
      <p:sp>
        <p:nvSpPr>
          <p:cNvPr id="53" name="Title 33">
            <a:extLst>
              <a:ext uri="{FF2B5EF4-FFF2-40B4-BE49-F238E27FC236}">
                <a16:creationId xmlns:a16="http://schemas.microsoft.com/office/drawing/2014/main" id="{82FE5119-B7CC-C9EF-B602-F8231F682902}"/>
              </a:ext>
            </a:extLst>
          </p:cNvPr>
          <p:cNvSpPr txBox="1">
            <a:spLocks/>
          </p:cNvSpPr>
          <p:nvPr/>
        </p:nvSpPr>
        <p:spPr>
          <a:xfrm>
            <a:off x="5339530" y="4162240"/>
            <a:ext cx="4403196" cy="469490"/>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100000"/>
              </a:lnSpc>
              <a:spcBef>
                <a:spcPct val="0"/>
              </a:spcBef>
              <a:buNone/>
              <a:defRPr sz="2800" kern="1200" cap="all" spc="400" baseline="0">
                <a:ln w="19050">
                  <a:solidFill>
                    <a:schemeClr val="accent5"/>
                  </a:solidFill>
                </a:ln>
                <a:noFill/>
                <a:latin typeface="+mj-lt"/>
                <a:ea typeface="+mj-ea"/>
                <a:cs typeface="+mj-cs"/>
              </a:defRPr>
            </a:lvl1pPr>
          </a:lstStyle>
          <a:p>
            <a:r>
              <a:rPr lang="en-US" dirty="0">
                <a:ea typeface="+mn-ea"/>
                <a:cs typeface="+mn-cs"/>
              </a:rPr>
              <a:t>7. Thank you </a:t>
            </a:r>
            <a:endParaRPr lang="en-US" dirty="0"/>
          </a:p>
        </p:txBody>
      </p:sp>
    </p:spTree>
    <p:extLst>
      <p:ext uri="{BB962C8B-B14F-4D97-AF65-F5344CB8AC3E}">
        <p14:creationId xmlns:p14="http://schemas.microsoft.com/office/powerpoint/2010/main" val="2060580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kumimoji="0" lang="en-US" sz="2800" b="0" i="0" u="none" strike="noStrike" kern="1200" cap="all" spc="400" normalizeH="0" baseline="0" noProof="0" dirty="0">
                <a:ln w="19050">
                  <a:solidFill>
                    <a:schemeClr val="accent5"/>
                  </a:solidFill>
                </a:ln>
                <a:noFill/>
                <a:effectLst/>
                <a:uLnTx/>
                <a:uFillTx/>
                <a:latin typeface="+mj-lt"/>
                <a:ea typeface="+mn-ea"/>
                <a:cs typeface="+mn-cs"/>
              </a:rPr>
              <a:t>1.1 Problem</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575994"/>
          </a:xfrm>
        </p:spPr>
        <p:txBody>
          <a:bodyPr>
            <a:noAutofit/>
          </a:bodyPr>
          <a:lstStyle/>
          <a:p>
            <a:r>
              <a:rPr lang="en-IN" b="1" i="0" dirty="0">
                <a:solidFill>
                  <a:srgbClr val="02DCFA"/>
                </a:solidFill>
                <a:effectLst/>
                <a:latin typeface="ui-sans-serif"/>
              </a:rPr>
              <a:t>Manual Record-Keeping</a:t>
            </a:r>
            <a:endParaRPr lang="en-US" dirty="0">
              <a:solidFill>
                <a:srgbClr val="02DCFA"/>
              </a:solidFill>
            </a:endParaRP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743200" cy="365125"/>
          </a:xfrm>
        </p:spPr>
        <p:txBody>
          <a:bodyPr>
            <a:noAutofit/>
          </a:bodyPr>
          <a:lstStyle/>
          <a:p>
            <a:r>
              <a:rPr lang="en-IN" b="1" i="0" dirty="0">
                <a:solidFill>
                  <a:srgbClr val="02DCFA"/>
                </a:solidFill>
                <a:effectLst/>
                <a:latin typeface="ui-sans-serif"/>
              </a:rPr>
              <a:t>Data Accessibility Issues</a:t>
            </a:r>
            <a:endParaRPr lang="en-US" dirty="0">
              <a:solidFill>
                <a:srgbClr val="02DCFA"/>
              </a:solidFill>
            </a:endParaRP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557780" cy="469490"/>
          </a:xfrm>
        </p:spPr>
        <p:txBody>
          <a:bodyPr>
            <a:noAutofit/>
          </a:bodyPr>
          <a:lstStyle/>
          <a:p>
            <a:r>
              <a:rPr lang="en-IN" b="1" i="0" dirty="0">
                <a:solidFill>
                  <a:srgbClr val="02DCFA"/>
                </a:solidFill>
                <a:effectLst/>
                <a:latin typeface="ui-sans-serif"/>
              </a:rPr>
              <a:t>Lack of Offline Solutions</a:t>
            </a:r>
            <a:endParaRPr lang="en-US" dirty="0">
              <a:solidFill>
                <a:srgbClr val="02DCFA"/>
              </a:solidFill>
            </a:endParaRP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7" y="2395889"/>
            <a:ext cx="2289974" cy="1457161"/>
          </a:xfrm>
        </p:spPr>
        <p:txBody>
          <a:bodyPr>
            <a:normAutofit/>
          </a:bodyPr>
          <a:lstStyle/>
          <a:p>
            <a:r>
              <a:rPr lang="en-US" b="0" i="0" dirty="0">
                <a:effectLst/>
                <a:latin typeface="ui-sans-serif"/>
              </a:rPr>
              <a:t>Colleges often rely on manual methods to manage student and faculty data, which is time-consuming and error-prone.</a:t>
            </a:r>
          </a:p>
          <a:p>
            <a:pPr algn="l"/>
            <a:endParaRPr lang="en-US" b="0" i="0" dirty="0">
              <a:effectLst/>
              <a:latin typeface="ui-sans-serif"/>
            </a:endParaRPr>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6" y="2395889"/>
            <a:ext cx="2289974" cy="1739538"/>
          </a:xfrm>
        </p:spPr>
        <p:txBody>
          <a:bodyPr>
            <a:normAutofit lnSpcReduction="10000"/>
          </a:bodyPr>
          <a:lstStyle/>
          <a:p>
            <a:pPr algn="l">
              <a:buFont typeface="Arial" panose="020B0604020202020204" pitchFamily="34" charset="0"/>
              <a:buChar char="•"/>
            </a:pPr>
            <a:r>
              <a:rPr lang="en-US" b="0" i="0" dirty="0">
                <a:effectLst/>
                <a:latin typeface="ui-sans-serif"/>
              </a:rPr>
              <a:t>Lack of a centralized platform for securely storing and retrieving college data.</a:t>
            </a:r>
          </a:p>
          <a:p>
            <a:pPr algn="l">
              <a:buFont typeface="Arial" panose="020B0604020202020204" pitchFamily="34" charset="0"/>
              <a:buChar char="•"/>
            </a:pPr>
            <a:r>
              <a:rPr lang="en-US" b="0" i="0" dirty="0">
                <a:effectLst/>
                <a:latin typeface="ui-sans-serif"/>
              </a:rPr>
              <a:t>Difficulties in accessing data when needed due to scattered or unorganized storage methods.</a:t>
            </a:r>
          </a:p>
          <a:p>
            <a:endParaRPr lang="en-US" dirty="0"/>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393095"/>
            <a:ext cx="2557780" cy="2306724"/>
          </a:xfrm>
        </p:spPr>
        <p:txBody>
          <a:bodyPr vert="horz" lIns="91440" tIns="45720" rIns="91440" bIns="45720" rtlCol="0" anchor="t">
            <a:normAutofit fontScale="47500" lnSpcReduction="20000"/>
          </a:bodyPr>
          <a:lstStyle/>
          <a:p>
            <a:pPr algn="l">
              <a:buFont typeface="Arial" panose="020B0604020202020204" pitchFamily="34" charset="0"/>
              <a:buChar char="•"/>
            </a:pPr>
            <a:r>
              <a:rPr lang="en-US" sz="2900" b="0" i="0" dirty="0">
                <a:effectLst/>
                <a:latin typeface="ui-sans-serif"/>
              </a:rPr>
              <a:t>Many existing systems depend on internet connectivity, which may not always be reliable or available, especially in rural areas.</a:t>
            </a:r>
          </a:p>
          <a:p>
            <a:pPr algn="l">
              <a:buFont typeface="Arial" panose="020B0604020202020204" pitchFamily="34" charset="0"/>
              <a:buChar char="•"/>
            </a:pPr>
            <a:r>
              <a:rPr lang="en-US" sz="2900" b="0" i="0" dirty="0">
                <a:effectLst/>
                <a:latin typeface="ui-sans-serif"/>
              </a:rPr>
              <a:t>There is a need for an application that works seamlessly without requiring internet access.</a:t>
            </a:r>
          </a:p>
          <a:p>
            <a:endParaRPr lang="en-US" dirty="0"/>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4065517" y="4118846"/>
            <a:ext cx="2578301" cy="469490"/>
          </a:xfrm>
        </p:spPr>
        <p:txBody>
          <a:bodyPr>
            <a:noAutofit/>
          </a:bodyPr>
          <a:lstStyle/>
          <a:p>
            <a:r>
              <a:rPr lang="en-IN" b="1" i="0" dirty="0">
                <a:solidFill>
                  <a:srgbClr val="02DCFA"/>
                </a:solidFill>
                <a:effectLst/>
                <a:latin typeface="ui-sans-serif"/>
              </a:rPr>
              <a:t>Administrative Challenges</a:t>
            </a:r>
            <a:endParaRPr lang="en-US" dirty="0">
              <a:solidFill>
                <a:srgbClr val="02DCFA"/>
              </a:solidFill>
            </a:endParaRPr>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4083330" y="4577480"/>
            <a:ext cx="2289972" cy="1457161"/>
          </a:xfrm>
        </p:spPr>
        <p:txBody>
          <a:bodyPr>
            <a:normAutofit lnSpcReduction="10000"/>
          </a:bodyPr>
          <a:lstStyle/>
          <a:p>
            <a:r>
              <a:rPr lang="en-US" b="0" i="0" dirty="0">
                <a:effectLst/>
                <a:latin typeface="ui-sans-serif"/>
              </a:rPr>
              <a:t>The absence of a proper system increases the workload for administrators in handling tasks like adding, updating, or deleting student and faculty records.</a:t>
            </a:r>
          </a:p>
          <a:p>
            <a:endParaRPr lang="en-US" dirty="0"/>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College </a:t>
            </a:r>
            <a:r>
              <a:rPr lang="en-US" dirty="0" err="1"/>
              <a:t>erp</a:t>
            </a:r>
            <a:r>
              <a:rPr lang="en-US" dirty="0"/>
              <a:t> system</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Tree>
    <p:extLst>
      <p:ext uri="{BB962C8B-B14F-4D97-AF65-F5344CB8AC3E}">
        <p14:creationId xmlns:p14="http://schemas.microsoft.com/office/powerpoint/2010/main" val="611775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8" y="2768600"/>
            <a:ext cx="3282155" cy="1129164"/>
          </a:xfrm>
        </p:spPr>
        <p:txBody>
          <a:bodyPr/>
          <a:lstStyle/>
          <a:p>
            <a:r>
              <a:rPr lang="en-US" noProof="0" dirty="0"/>
              <a:t>1.2 Solution</a:t>
            </a: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4686995" y="1352863"/>
            <a:ext cx="3339403" cy="365125"/>
          </a:xfrm>
        </p:spPr>
        <p:txBody>
          <a:bodyPr>
            <a:noAutofit/>
          </a:bodyPr>
          <a:lstStyle/>
          <a:p>
            <a:r>
              <a:rPr lang="en-IN" b="1" i="0" dirty="0">
                <a:effectLst/>
                <a:latin typeface="ui-sans-serif"/>
              </a:rPr>
              <a:t>Digital Data Management</a:t>
            </a:r>
            <a:endParaRPr lang="en-US" dirty="0"/>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153400" y="1335526"/>
            <a:ext cx="4167070" cy="365125"/>
          </a:xfrm>
        </p:spPr>
        <p:txBody>
          <a:bodyPr>
            <a:noAutofit/>
          </a:bodyPr>
          <a:lstStyle/>
          <a:p>
            <a:r>
              <a:rPr lang="en-IN" b="1" i="0" dirty="0">
                <a:effectLst/>
                <a:latin typeface="ui-sans-serif"/>
              </a:rPr>
              <a:t>Centralized Data Management</a:t>
            </a:r>
            <a:endParaRPr lang="en-US" dirty="0"/>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4686995" y="1639822"/>
            <a:ext cx="2859091" cy="1517776"/>
          </a:xfrm>
        </p:spPr>
        <p:txBody>
          <a:bodyPr>
            <a:normAutofit/>
          </a:bodyPr>
          <a:lstStyle/>
          <a:p>
            <a:r>
              <a:rPr lang="en-US" b="0" i="0" dirty="0">
                <a:effectLst/>
                <a:latin typeface="ui-sans-serif"/>
              </a:rPr>
              <a:t>The app replaces manual record-keeping with a </a:t>
            </a:r>
            <a:r>
              <a:rPr lang="en-US" b="1" i="0" dirty="0">
                <a:effectLst/>
                <a:latin typeface="ui-sans-serif"/>
              </a:rPr>
              <a:t>fully offline database</a:t>
            </a:r>
            <a:r>
              <a:rPr lang="en-US" b="0" i="0" dirty="0">
                <a:effectLst/>
                <a:latin typeface="ui-sans-serif"/>
              </a:rPr>
              <a:t>, ensuring fast and error-free data management.</a:t>
            </a:r>
          </a:p>
          <a:p>
            <a:endParaRPr lang="en-US" dirty="0"/>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153400" y="1639822"/>
            <a:ext cx="2859090" cy="1475319"/>
          </a:xfrm>
        </p:spPr>
        <p:txBody>
          <a:bodyPr/>
          <a:lstStyle/>
          <a:p>
            <a:r>
              <a:rPr lang="en-US" b="0" i="0" dirty="0">
                <a:effectLst/>
                <a:latin typeface="ui-sans-serif"/>
              </a:rPr>
              <a:t>The app consolidates all college-related data (students, faculty, and college details) into a single, easily accessible offline database.</a:t>
            </a:r>
          </a:p>
          <a:p>
            <a:endParaRPr lang="en-US" dirty="0"/>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4686996" y="3115141"/>
            <a:ext cx="2859090" cy="540870"/>
          </a:xfrm>
        </p:spPr>
        <p:txBody>
          <a:bodyPr>
            <a:noAutofit/>
          </a:bodyPr>
          <a:lstStyle/>
          <a:p>
            <a:r>
              <a:rPr lang="en-IN" b="1" i="0" dirty="0">
                <a:effectLst/>
                <a:latin typeface="ui-sans-serif"/>
              </a:rPr>
              <a:t>Offline Database Integration</a:t>
            </a:r>
            <a:endParaRPr lang="en-US" dirty="0"/>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153400" y="3111079"/>
            <a:ext cx="2859090" cy="365125"/>
          </a:xfrm>
        </p:spPr>
        <p:txBody>
          <a:bodyPr/>
          <a:lstStyle/>
          <a:p>
            <a:r>
              <a:rPr lang="en-US" dirty="0"/>
              <a:t>Easy to use</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4666455" y="3613083"/>
            <a:ext cx="2859089" cy="1526930"/>
          </a:xfrm>
        </p:spPr>
        <p:txBody>
          <a:bodyPr/>
          <a:lstStyle/>
          <a:p>
            <a:r>
              <a:rPr lang="en-US" b="0" i="0" dirty="0">
                <a:effectLst/>
                <a:latin typeface="ui-sans-serif"/>
              </a:rPr>
              <a:t>The app is built with a fully offline database that stores all college, student, and faculty data locally on the device, eliminating the need for internet access</a:t>
            </a:r>
            <a:endParaRPr lang="en-US" dirty="0"/>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153400" y="3609893"/>
            <a:ext cx="2859090" cy="1533310"/>
          </a:xfrm>
        </p:spPr>
        <p:txBody>
          <a:bodyPr>
            <a:normAutofit/>
          </a:bodyPr>
          <a:lstStyle/>
          <a:p>
            <a:r>
              <a:rPr lang="en-US" b="0" i="0" dirty="0">
                <a:effectLst/>
                <a:latin typeface="ui-sans-serif"/>
              </a:rPr>
              <a:t>The app automates tasks such as managing student and faculty details, eliminating the need for manual record-keeping.</a:t>
            </a:r>
          </a:p>
          <a:p>
            <a:endParaRPr lang="en-US" dirty="0"/>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dirty="0"/>
              <a:t>College </a:t>
            </a:r>
            <a:r>
              <a:rPr lang="en-US" dirty="0" err="1"/>
              <a:t>erp</a:t>
            </a:r>
            <a:r>
              <a:rPr lang="en-US" dirty="0"/>
              <a:t> system</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Tree>
    <p:extLst>
      <p:ext uri="{BB962C8B-B14F-4D97-AF65-F5344CB8AC3E}">
        <p14:creationId xmlns:p14="http://schemas.microsoft.com/office/powerpoint/2010/main" val="414789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woman with VR goggles on her face&#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22570" y="729926"/>
            <a:ext cx="6456836"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6359549" y="739303"/>
            <a:ext cx="5749200" cy="5388771"/>
          </a:xfrm>
        </p:spPr>
        <p:txBody>
          <a:bodyPr/>
          <a:lstStyle/>
          <a:p>
            <a:r>
              <a:rPr lang="en-US" dirty="0"/>
              <a:t>1.3 objective</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6473402" y="2011707"/>
            <a:ext cx="4274395" cy="593842"/>
          </a:xfrm>
        </p:spPr>
        <p:txBody>
          <a:bodyPr/>
          <a:lstStyle/>
          <a:p>
            <a:r>
              <a:rPr lang="en-IN" sz="1600" b="1" i="0" dirty="0">
                <a:solidFill>
                  <a:srgbClr val="002060"/>
                </a:solidFill>
                <a:effectLst/>
                <a:latin typeface="ui-sans-serif"/>
              </a:rPr>
              <a:t>Simplify Data Management</a:t>
            </a:r>
            <a:endParaRPr lang="en-US" sz="1600" dirty="0">
              <a:solidFill>
                <a:srgbClr val="002060"/>
              </a:solidFill>
            </a:endParaRPr>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430559"/>
            <a:ext cx="4114800" cy="365125"/>
          </a:xfrm>
        </p:spPr>
        <p:txBody>
          <a:bodyPr/>
          <a:lstStyle/>
          <a:p>
            <a:r>
              <a:rPr lang="en-US" dirty="0"/>
              <a:t>College </a:t>
            </a:r>
            <a:r>
              <a:rPr lang="en-US" dirty="0" err="1"/>
              <a:t>erp</a:t>
            </a:r>
            <a:r>
              <a:rPr lang="en-US" dirty="0"/>
              <a:t> system</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
        <p:nvSpPr>
          <p:cNvPr id="2" name="Text Placeholder 56">
            <a:extLst>
              <a:ext uri="{FF2B5EF4-FFF2-40B4-BE49-F238E27FC236}">
                <a16:creationId xmlns:a16="http://schemas.microsoft.com/office/drawing/2014/main" id="{2E9A1E47-4B86-C8AF-C6FA-4321E9F60CB9}"/>
              </a:ext>
            </a:extLst>
          </p:cNvPr>
          <p:cNvSpPr txBox="1">
            <a:spLocks/>
          </p:cNvSpPr>
          <p:nvPr/>
        </p:nvSpPr>
        <p:spPr>
          <a:xfrm>
            <a:off x="6473400" y="2308628"/>
            <a:ext cx="4274395" cy="593842"/>
          </a:xfrm>
          <a:prstGeom prst="rect">
            <a:avLst/>
          </a:prstGeom>
        </p:spPr>
        <p:txBody>
          <a:bodyPr vert="horz" lIns="91440" tIns="45720" rIns="91440" bIns="45720" rtlCol="0">
            <a:noAutofit/>
          </a:bodyPr>
          <a:lstStyle>
            <a:lvl1pPr marL="0" indent="0" algn="l" defTabSz="914400" rtl="0" eaLnBrk="1" latinLnBrk="0" hangingPunct="1">
              <a:lnSpc>
                <a:spcPct val="125000"/>
              </a:lnSpc>
              <a:spcBef>
                <a:spcPts val="1000"/>
              </a:spcBef>
              <a:buFont typeface="Arial" panose="020B0604020202020204" pitchFamily="34" charset="0"/>
              <a:buNone/>
              <a:defRPr sz="1400" kern="1200"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solidFill>
                  <a:schemeClr val="tx1"/>
                </a:solidFill>
                <a:effectLst/>
                <a:latin typeface="ui-sans-serif"/>
              </a:rPr>
              <a:t>To create an efficient system for managing student and faculty data by replacing manual methods with an automated digital solution.</a:t>
            </a:r>
            <a:endParaRPr lang="en-US" dirty="0">
              <a:solidFill>
                <a:schemeClr val="tx1"/>
              </a:solidFill>
            </a:endParaRPr>
          </a:p>
        </p:txBody>
      </p:sp>
      <p:sp>
        <p:nvSpPr>
          <p:cNvPr id="5" name="Text Placeholder 56">
            <a:extLst>
              <a:ext uri="{FF2B5EF4-FFF2-40B4-BE49-F238E27FC236}">
                <a16:creationId xmlns:a16="http://schemas.microsoft.com/office/drawing/2014/main" id="{1B3E6DB2-41A4-E62D-4060-F78B52E2C48D}"/>
              </a:ext>
            </a:extLst>
          </p:cNvPr>
          <p:cNvSpPr txBox="1">
            <a:spLocks/>
          </p:cNvSpPr>
          <p:nvPr/>
        </p:nvSpPr>
        <p:spPr>
          <a:xfrm>
            <a:off x="6473400" y="3136767"/>
            <a:ext cx="4274395" cy="593842"/>
          </a:xfrm>
          <a:prstGeom prst="rect">
            <a:avLst/>
          </a:prstGeom>
        </p:spPr>
        <p:txBody>
          <a:bodyPr vert="horz" lIns="91440" tIns="45720" rIns="91440" bIns="45720" rtlCol="0">
            <a:noAutofit/>
          </a:bodyPr>
          <a:lstStyle>
            <a:lvl1pPr marL="0" indent="0" algn="l" defTabSz="914400" rtl="0" eaLnBrk="1" latinLnBrk="0" hangingPunct="1">
              <a:lnSpc>
                <a:spcPct val="125000"/>
              </a:lnSpc>
              <a:spcBef>
                <a:spcPts val="1000"/>
              </a:spcBef>
              <a:buFont typeface="Arial" panose="020B0604020202020204" pitchFamily="34" charset="0"/>
              <a:buNone/>
              <a:defRPr sz="1400" kern="1200"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b="1" i="0" dirty="0">
                <a:solidFill>
                  <a:srgbClr val="002060"/>
                </a:solidFill>
                <a:effectLst/>
                <a:latin typeface="ui-sans-serif"/>
              </a:rPr>
              <a:t>Provide Offline Functionality</a:t>
            </a:r>
            <a:endParaRPr lang="en-US" sz="1600" dirty="0">
              <a:solidFill>
                <a:srgbClr val="002060"/>
              </a:solidFill>
            </a:endParaRPr>
          </a:p>
        </p:txBody>
      </p:sp>
      <p:sp>
        <p:nvSpPr>
          <p:cNvPr id="6" name="Text Placeholder 56">
            <a:extLst>
              <a:ext uri="{FF2B5EF4-FFF2-40B4-BE49-F238E27FC236}">
                <a16:creationId xmlns:a16="http://schemas.microsoft.com/office/drawing/2014/main" id="{5DAD567C-41E1-8E90-D9F4-F2F5DB7B2FE0}"/>
              </a:ext>
            </a:extLst>
          </p:cNvPr>
          <p:cNvSpPr txBox="1">
            <a:spLocks/>
          </p:cNvSpPr>
          <p:nvPr/>
        </p:nvSpPr>
        <p:spPr>
          <a:xfrm>
            <a:off x="6473399" y="3443065"/>
            <a:ext cx="4274395" cy="593842"/>
          </a:xfrm>
          <a:prstGeom prst="rect">
            <a:avLst/>
          </a:prstGeom>
        </p:spPr>
        <p:txBody>
          <a:bodyPr vert="horz" lIns="91440" tIns="45720" rIns="91440" bIns="45720" rtlCol="0">
            <a:noAutofit/>
          </a:bodyPr>
          <a:lstStyle>
            <a:lvl1pPr marL="0" indent="0" algn="l" defTabSz="914400" rtl="0" eaLnBrk="1" latinLnBrk="0" hangingPunct="1">
              <a:lnSpc>
                <a:spcPct val="125000"/>
              </a:lnSpc>
              <a:spcBef>
                <a:spcPts val="1000"/>
              </a:spcBef>
              <a:buFont typeface="Arial" panose="020B0604020202020204" pitchFamily="34" charset="0"/>
              <a:buNone/>
              <a:defRPr sz="1400" kern="1200"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solidFill>
                  <a:schemeClr val="tx1"/>
                </a:solidFill>
                <a:effectLst/>
                <a:latin typeface="ui-sans-serif"/>
              </a:rPr>
              <a:t>To develop an app that works seamlessly without internet connectivity, ensuring accessibility in remote or rural areas.</a:t>
            </a:r>
            <a:endParaRPr lang="en-US" dirty="0">
              <a:solidFill>
                <a:schemeClr val="tx1"/>
              </a:solidFill>
            </a:endParaRPr>
          </a:p>
        </p:txBody>
      </p:sp>
      <p:sp>
        <p:nvSpPr>
          <p:cNvPr id="7" name="Text Placeholder 56">
            <a:extLst>
              <a:ext uri="{FF2B5EF4-FFF2-40B4-BE49-F238E27FC236}">
                <a16:creationId xmlns:a16="http://schemas.microsoft.com/office/drawing/2014/main" id="{B9BF4E0A-B317-C55C-EE17-7C3530DAE9D8}"/>
              </a:ext>
            </a:extLst>
          </p:cNvPr>
          <p:cNvSpPr txBox="1">
            <a:spLocks/>
          </p:cNvSpPr>
          <p:nvPr/>
        </p:nvSpPr>
        <p:spPr>
          <a:xfrm>
            <a:off x="6473399" y="4280581"/>
            <a:ext cx="4274395" cy="593842"/>
          </a:xfrm>
          <a:prstGeom prst="rect">
            <a:avLst/>
          </a:prstGeom>
        </p:spPr>
        <p:txBody>
          <a:bodyPr vert="horz" lIns="91440" tIns="45720" rIns="91440" bIns="45720" rtlCol="0">
            <a:noAutofit/>
          </a:bodyPr>
          <a:lstStyle>
            <a:lvl1pPr marL="0" indent="0" algn="l" defTabSz="914400" rtl="0" eaLnBrk="1" latinLnBrk="0" hangingPunct="1">
              <a:lnSpc>
                <a:spcPct val="125000"/>
              </a:lnSpc>
              <a:spcBef>
                <a:spcPts val="1000"/>
              </a:spcBef>
              <a:buFont typeface="Arial" panose="020B0604020202020204" pitchFamily="34" charset="0"/>
              <a:buNone/>
              <a:defRPr sz="1400" kern="1200"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b="1" i="0" dirty="0">
                <a:solidFill>
                  <a:srgbClr val="002060"/>
                </a:solidFill>
                <a:effectLst/>
                <a:latin typeface="ui-sans-serif"/>
              </a:rPr>
              <a:t>Enhance Administrative Efficiency</a:t>
            </a:r>
            <a:endParaRPr lang="en-US" sz="1600" dirty="0">
              <a:solidFill>
                <a:srgbClr val="002060"/>
              </a:solidFill>
            </a:endParaRPr>
          </a:p>
        </p:txBody>
      </p:sp>
      <p:sp>
        <p:nvSpPr>
          <p:cNvPr id="8" name="Text Placeholder 56">
            <a:extLst>
              <a:ext uri="{FF2B5EF4-FFF2-40B4-BE49-F238E27FC236}">
                <a16:creationId xmlns:a16="http://schemas.microsoft.com/office/drawing/2014/main" id="{004CD593-0CB6-42A3-32CE-7B2C9A829E16}"/>
              </a:ext>
            </a:extLst>
          </p:cNvPr>
          <p:cNvSpPr txBox="1">
            <a:spLocks/>
          </p:cNvSpPr>
          <p:nvPr/>
        </p:nvSpPr>
        <p:spPr>
          <a:xfrm>
            <a:off x="6473399" y="4553236"/>
            <a:ext cx="4274395" cy="593842"/>
          </a:xfrm>
          <a:prstGeom prst="rect">
            <a:avLst/>
          </a:prstGeom>
        </p:spPr>
        <p:txBody>
          <a:bodyPr vert="horz" lIns="91440" tIns="45720" rIns="91440" bIns="45720" rtlCol="0">
            <a:noAutofit/>
          </a:bodyPr>
          <a:lstStyle>
            <a:lvl1pPr marL="0" indent="0" algn="l" defTabSz="914400" rtl="0" eaLnBrk="1" latinLnBrk="0" hangingPunct="1">
              <a:lnSpc>
                <a:spcPct val="125000"/>
              </a:lnSpc>
              <a:spcBef>
                <a:spcPts val="1000"/>
              </a:spcBef>
              <a:buFont typeface="Arial" panose="020B0604020202020204" pitchFamily="34" charset="0"/>
              <a:buNone/>
              <a:defRPr sz="1400" kern="1200"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dirty="0">
              <a:solidFill>
                <a:srgbClr val="002060"/>
              </a:solidFill>
            </a:endParaRPr>
          </a:p>
        </p:txBody>
      </p:sp>
      <p:sp>
        <p:nvSpPr>
          <p:cNvPr id="9" name="Text Placeholder 56">
            <a:extLst>
              <a:ext uri="{FF2B5EF4-FFF2-40B4-BE49-F238E27FC236}">
                <a16:creationId xmlns:a16="http://schemas.microsoft.com/office/drawing/2014/main" id="{BFC59AAC-D690-E9EE-2068-F94E7DE71067}"/>
              </a:ext>
            </a:extLst>
          </p:cNvPr>
          <p:cNvSpPr txBox="1">
            <a:spLocks/>
          </p:cNvSpPr>
          <p:nvPr/>
        </p:nvSpPr>
        <p:spPr>
          <a:xfrm>
            <a:off x="6473399" y="4577502"/>
            <a:ext cx="4274395" cy="593842"/>
          </a:xfrm>
          <a:prstGeom prst="rect">
            <a:avLst/>
          </a:prstGeom>
        </p:spPr>
        <p:txBody>
          <a:bodyPr vert="horz" lIns="91440" tIns="45720" rIns="91440" bIns="45720" rtlCol="0">
            <a:noAutofit/>
          </a:bodyPr>
          <a:lstStyle>
            <a:lvl1pPr marL="0" indent="0" algn="l" defTabSz="914400" rtl="0" eaLnBrk="1" latinLnBrk="0" hangingPunct="1">
              <a:lnSpc>
                <a:spcPct val="125000"/>
              </a:lnSpc>
              <a:spcBef>
                <a:spcPts val="1000"/>
              </a:spcBef>
              <a:buFont typeface="Arial" panose="020B0604020202020204" pitchFamily="34" charset="0"/>
              <a:buNone/>
              <a:defRPr sz="1400" kern="1200"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solidFill>
                  <a:schemeClr val="tx1"/>
                </a:solidFill>
                <a:effectLst/>
                <a:latin typeface="ui-sans-serif"/>
              </a:rPr>
              <a:t>To reduce the workload on</a:t>
            </a:r>
            <a:r>
              <a:rPr lang="en-US" sz="2000" b="0" i="0" dirty="0">
                <a:solidFill>
                  <a:schemeClr val="tx1"/>
                </a:solidFill>
                <a:effectLst/>
                <a:latin typeface="ui-sans-serif"/>
              </a:rPr>
              <a:t> </a:t>
            </a:r>
            <a:r>
              <a:rPr lang="en-US" b="0" i="0" dirty="0">
                <a:solidFill>
                  <a:schemeClr val="tx1"/>
                </a:solidFill>
                <a:effectLst/>
                <a:latin typeface="ui-sans-serif"/>
              </a:rPr>
              <a:t>administrators by automating CRUD operations and simplifying routine tasks.</a:t>
            </a:r>
            <a:endParaRPr lang="en-US" dirty="0">
              <a:solidFill>
                <a:schemeClr val="tx1"/>
              </a:solidFill>
            </a:endParaRPr>
          </a:p>
        </p:txBody>
      </p:sp>
    </p:spTree>
    <p:extLst>
      <p:ext uri="{BB962C8B-B14F-4D97-AF65-F5344CB8AC3E}">
        <p14:creationId xmlns:p14="http://schemas.microsoft.com/office/powerpoint/2010/main" val="347489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88901" y="136525"/>
            <a:ext cx="6007099" cy="6584950"/>
          </a:xfrm>
        </p:spPr>
        <p:txBody>
          <a:bodyPr/>
          <a:lstStyle/>
          <a:p>
            <a:r>
              <a:rPr lang="en-US" dirty="0"/>
              <a:t>2.1 list of features</a:t>
            </a:r>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1678983"/>
            <a:ext cx="4771030" cy="365125"/>
          </a:xfrm>
        </p:spPr>
        <p:txBody>
          <a:bodyPr/>
          <a:lstStyle/>
          <a:p>
            <a:r>
              <a:rPr lang="en-IN" b="1" dirty="0">
                <a:solidFill>
                  <a:srgbClr val="002060"/>
                </a:solidFill>
                <a:latin typeface="ui-sans-serif"/>
              </a:rPr>
              <a:t>1. </a:t>
            </a:r>
            <a:r>
              <a:rPr lang="en-IN" b="1" i="0" dirty="0">
                <a:solidFill>
                  <a:srgbClr val="002060"/>
                </a:solidFill>
                <a:effectLst/>
                <a:latin typeface="ui-sans-serif"/>
              </a:rPr>
              <a:t>Login and Signup System </a:t>
            </a:r>
            <a:r>
              <a:rPr lang="en-ZA" dirty="0"/>
              <a:t>​</a:t>
            </a:r>
            <a:endParaRPr lang="en-US" dirty="0"/>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6" y="1941016"/>
            <a:ext cx="4771030" cy="801073"/>
          </a:xfrm>
        </p:spPr>
        <p:txBody>
          <a:bodyPr/>
          <a:lstStyle/>
          <a:p>
            <a:r>
              <a:rPr lang="en-US" b="0" i="0" dirty="0">
                <a:solidFill>
                  <a:srgbClr val="002060"/>
                </a:solidFill>
                <a:effectLst/>
                <a:latin typeface="ui-sans-serif"/>
              </a:rPr>
              <a:t>Secure authentication for administrators, faculty, and students.</a:t>
            </a:r>
          </a:p>
          <a:p>
            <a:endParaRPr lang="en-US" dirty="0"/>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06935" y="2466432"/>
            <a:ext cx="4771030" cy="365125"/>
          </a:xfrm>
        </p:spPr>
        <p:txBody>
          <a:bodyPr>
            <a:normAutofit/>
          </a:bodyPr>
          <a:lstStyle/>
          <a:p>
            <a:r>
              <a:rPr lang="en-IN" b="1" dirty="0">
                <a:solidFill>
                  <a:srgbClr val="002060"/>
                </a:solidFill>
                <a:latin typeface="ui-sans-serif"/>
              </a:rPr>
              <a:t>2.</a:t>
            </a:r>
            <a:r>
              <a:rPr lang="en-IN" b="1" i="0" dirty="0">
                <a:solidFill>
                  <a:srgbClr val="002060"/>
                </a:solidFill>
                <a:effectLst/>
                <a:latin typeface="ui-sans-serif"/>
              </a:rPr>
              <a:t> Offline Data Storage </a:t>
            </a:r>
            <a:r>
              <a:rPr lang="en-ZA" dirty="0"/>
              <a:t>​</a:t>
            </a:r>
            <a:endParaRPr lang="en-US" dirty="0"/>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17976" y="2724123"/>
            <a:ext cx="4771030" cy="801073"/>
          </a:xfrm>
        </p:spPr>
        <p:txBody>
          <a:bodyPr/>
          <a:lstStyle/>
          <a:p>
            <a:r>
              <a:rPr lang="en-US" b="0" i="0" dirty="0">
                <a:solidFill>
                  <a:srgbClr val="002060"/>
                </a:solidFill>
                <a:effectLst/>
                <a:latin typeface="ui-sans-serif"/>
              </a:rPr>
              <a:t>All data is stored locally, ensuring functionality without internet access.</a:t>
            </a:r>
          </a:p>
          <a:p>
            <a:endParaRPr lang="en-US" dirty="0"/>
          </a:p>
        </p:txBody>
      </p:sp>
      <p:sp>
        <p:nvSpPr>
          <p:cNvPr id="17" name="Text Placeholder 16">
            <a:extLst>
              <a:ext uri="{FF2B5EF4-FFF2-40B4-BE49-F238E27FC236}">
                <a16:creationId xmlns:a16="http://schemas.microsoft.com/office/drawing/2014/main" id="{6D1B74B2-695A-4FED-8B66-D854AA9FF005}"/>
              </a:ext>
            </a:extLst>
          </p:cNvPr>
          <p:cNvSpPr>
            <a:spLocks noGrp="1"/>
          </p:cNvSpPr>
          <p:nvPr>
            <p:ph type="body" sz="quarter" idx="26"/>
          </p:nvPr>
        </p:nvSpPr>
        <p:spPr>
          <a:xfrm>
            <a:off x="729016" y="3272745"/>
            <a:ext cx="4771030" cy="365125"/>
          </a:xfrm>
        </p:spPr>
        <p:txBody>
          <a:bodyPr>
            <a:normAutofit/>
          </a:bodyPr>
          <a:lstStyle/>
          <a:p>
            <a:r>
              <a:rPr lang="en-IN" b="1" dirty="0">
                <a:solidFill>
                  <a:srgbClr val="002060"/>
                </a:solidFill>
                <a:latin typeface="ui-sans-serif"/>
              </a:rPr>
              <a:t>3.</a:t>
            </a:r>
            <a:r>
              <a:rPr lang="en-IN" b="1" i="0" dirty="0">
                <a:solidFill>
                  <a:srgbClr val="002060"/>
                </a:solidFill>
                <a:effectLst/>
                <a:latin typeface="ui-sans-serif"/>
              </a:rPr>
              <a:t> CRUD Operations</a:t>
            </a:r>
            <a:endParaRPr lang="en-US" b="1" dirty="0">
              <a:solidFill>
                <a:srgbClr val="002060"/>
              </a:solidFill>
            </a:endParaRPr>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a:xfrm>
            <a:off x="729013" y="3546240"/>
            <a:ext cx="5278083" cy="663916"/>
          </a:xfrm>
        </p:spPr>
        <p:txBody>
          <a:bodyPr>
            <a:normAutofit/>
          </a:bodyPr>
          <a:lstStyle/>
          <a:p>
            <a:r>
              <a:rPr lang="en-US" b="0" i="0" dirty="0">
                <a:solidFill>
                  <a:srgbClr val="002060"/>
                </a:solidFill>
                <a:effectLst/>
                <a:latin typeface="ui-sans-serif"/>
              </a:rPr>
              <a:t>Create, Read, Update, and Delete student and faculty records efficiently.</a:t>
            </a:r>
          </a:p>
          <a:p>
            <a:endParaRPr lang="en-US" dirty="0"/>
          </a:p>
        </p:txBody>
      </p:sp>
      <p:sp>
        <p:nvSpPr>
          <p:cNvPr id="5" name="Footer Placeholder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445502"/>
            <a:ext cx="4114800" cy="365125"/>
          </a:xfrm>
        </p:spPr>
        <p:txBody>
          <a:bodyPr/>
          <a:lstStyle/>
          <a:p>
            <a:r>
              <a:rPr lang="en-US" dirty="0"/>
              <a:t>College </a:t>
            </a:r>
            <a:r>
              <a:rPr lang="en-US" dirty="0" err="1"/>
              <a:t>erp</a:t>
            </a:r>
            <a:r>
              <a:rPr lang="en-US" dirty="0"/>
              <a:t> system</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
        <p:nvSpPr>
          <p:cNvPr id="4" name="TextBox 3">
            <a:extLst>
              <a:ext uri="{FF2B5EF4-FFF2-40B4-BE49-F238E27FC236}">
                <a16:creationId xmlns:a16="http://schemas.microsoft.com/office/drawing/2014/main" id="{A7259A21-40DA-CCAD-42C9-C2CA7EE2ABD4}"/>
              </a:ext>
            </a:extLst>
          </p:cNvPr>
          <p:cNvSpPr txBox="1"/>
          <p:nvPr/>
        </p:nvSpPr>
        <p:spPr>
          <a:xfrm>
            <a:off x="729015" y="4080291"/>
            <a:ext cx="6105832" cy="338554"/>
          </a:xfrm>
          <a:prstGeom prst="rect">
            <a:avLst/>
          </a:prstGeom>
          <a:noFill/>
        </p:spPr>
        <p:txBody>
          <a:bodyPr wrap="square">
            <a:spAutoFit/>
          </a:bodyPr>
          <a:lstStyle/>
          <a:p>
            <a:r>
              <a:rPr lang="en-IN" sz="1600" b="1" i="0" dirty="0">
                <a:solidFill>
                  <a:srgbClr val="002060"/>
                </a:solidFill>
                <a:effectLst/>
                <a:latin typeface="ui-sans-serif"/>
              </a:rPr>
              <a:t>4. College Details Management</a:t>
            </a:r>
            <a:endParaRPr lang="en-IN" sz="1600" dirty="0">
              <a:solidFill>
                <a:srgbClr val="002060"/>
              </a:solidFill>
            </a:endParaRPr>
          </a:p>
        </p:txBody>
      </p:sp>
      <p:sp>
        <p:nvSpPr>
          <p:cNvPr id="7" name="Text Placeholder 31">
            <a:extLst>
              <a:ext uri="{FF2B5EF4-FFF2-40B4-BE49-F238E27FC236}">
                <a16:creationId xmlns:a16="http://schemas.microsoft.com/office/drawing/2014/main" id="{B3F6A30C-158A-9C84-CDB1-13EC2B69DF2C}"/>
              </a:ext>
            </a:extLst>
          </p:cNvPr>
          <p:cNvSpPr txBox="1">
            <a:spLocks/>
          </p:cNvSpPr>
          <p:nvPr/>
        </p:nvSpPr>
        <p:spPr>
          <a:xfrm>
            <a:off x="729013" y="4408552"/>
            <a:ext cx="5278083" cy="663916"/>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solidFill>
                  <a:srgbClr val="002060"/>
                </a:solidFill>
                <a:effectLst/>
                <a:latin typeface="ui-sans-serif"/>
              </a:rPr>
              <a:t>Store and manage essential college information in one place.</a:t>
            </a:r>
          </a:p>
          <a:p>
            <a:endParaRPr lang="en-US" dirty="0"/>
          </a:p>
        </p:txBody>
      </p:sp>
      <p:sp>
        <p:nvSpPr>
          <p:cNvPr id="8" name="TextBox 7">
            <a:extLst>
              <a:ext uri="{FF2B5EF4-FFF2-40B4-BE49-F238E27FC236}">
                <a16:creationId xmlns:a16="http://schemas.microsoft.com/office/drawing/2014/main" id="{8E106EB7-370D-1CFE-7EA5-1440080A26E7}"/>
              </a:ext>
            </a:extLst>
          </p:cNvPr>
          <p:cNvSpPr txBox="1"/>
          <p:nvPr/>
        </p:nvSpPr>
        <p:spPr>
          <a:xfrm>
            <a:off x="729015" y="4940028"/>
            <a:ext cx="6105832" cy="338554"/>
          </a:xfrm>
          <a:prstGeom prst="rect">
            <a:avLst/>
          </a:prstGeom>
          <a:noFill/>
        </p:spPr>
        <p:txBody>
          <a:bodyPr wrap="square">
            <a:spAutoFit/>
          </a:bodyPr>
          <a:lstStyle/>
          <a:p>
            <a:r>
              <a:rPr lang="en-IN" sz="1600" b="1" dirty="0">
                <a:solidFill>
                  <a:srgbClr val="002060"/>
                </a:solidFill>
                <a:latin typeface="ui-sans-serif"/>
              </a:rPr>
              <a:t>5.</a:t>
            </a:r>
            <a:r>
              <a:rPr lang="en-IN" sz="1600" b="1" i="0" dirty="0">
                <a:solidFill>
                  <a:srgbClr val="002060"/>
                </a:solidFill>
                <a:effectLst/>
                <a:latin typeface="ui-sans-serif"/>
              </a:rPr>
              <a:t> User-Friendly Interface</a:t>
            </a:r>
            <a:endParaRPr lang="en-IN" sz="1600" dirty="0">
              <a:solidFill>
                <a:srgbClr val="002060"/>
              </a:solidFill>
            </a:endParaRPr>
          </a:p>
        </p:txBody>
      </p:sp>
      <p:sp>
        <p:nvSpPr>
          <p:cNvPr id="9" name="Text Placeholder 31">
            <a:extLst>
              <a:ext uri="{FF2B5EF4-FFF2-40B4-BE49-F238E27FC236}">
                <a16:creationId xmlns:a16="http://schemas.microsoft.com/office/drawing/2014/main" id="{B246605D-BCAD-5E51-C030-60A30383A322}"/>
              </a:ext>
            </a:extLst>
          </p:cNvPr>
          <p:cNvSpPr txBox="1">
            <a:spLocks/>
          </p:cNvSpPr>
          <p:nvPr/>
        </p:nvSpPr>
        <p:spPr>
          <a:xfrm>
            <a:off x="729013" y="5243417"/>
            <a:ext cx="5278083" cy="663916"/>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solidFill>
                  <a:srgbClr val="002060"/>
                </a:solidFill>
                <a:effectLst/>
                <a:latin typeface="ui-sans-serif"/>
              </a:rPr>
              <a:t>Built using Flutter framework for a smooth and intuitive user experience.</a:t>
            </a:r>
          </a:p>
          <a:p>
            <a:endParaRPr lang="en-US" dirty="0"/>
          </a:p>
        </p:txBody>
      </p:sp>
      <p:sp>
        <p:nvSpPr>
          <p:cNvPr id="10" name="TextBox 9">
            <a:extLst>
              <a:ext uri="{FF2B5EF4-FFF2-40B4-BE49-F238E27FC236}">
                <a16:creationId xmlns:a16="http://schemas.microsoft.com/office/drawing/2014/main" id="{1E574461-CC58-50F6-D450-1B73395E7F6A}"/>
              </a:ext>
            </a:extLst>
          </p:cNvPr>
          <p:cNvSpPr txBox="1"/>
          <p:nvPr/>
        </p:nvSpPr>
        <p:spPr>
          <a:xfrm>
            <a:off x="706935" y="5774831"/>
            <a:ext cx="6105832" cy="338554"/>
          </a:xfrm>
          <a:prstGeom prst="rect">
            <a:avLst/>
          </a:prstGeom>
          <a:noFill/>
        </p:spPr>
        <p:txBody>
          <a:bodyPr wrap="square">
            <a:spAutoFit/>
          </a:bodyPr>
          <a:lstStyle/>
          <a:p>
            <a:r>
              <a:rPr lang="en-IN" sz="1600" b="1" dirty="0">
                <a:solidFill>
                  <a:srgbClr val="002060"/>
                </a:solidFill>
                <a:latin typeface="ui-sans-serif"/>
              </a:rPr>
              <a:t>6.</a:t>
            </a:r>
            <a:r>
              <a:rPr lang="en-IN" sz="1600" b="1" i="0" dirty="0">
                <a:solidFill>
                  <a:srgbClr val="002060"/>
                </a:solidFill>
                <a:effectLst/>
                <a:latin typeface="ui-sans-serif"/>
              </a:rPr>
              <a:t> Role-Based Access</a:t>
            </a:r>
            <a:endParaRPr lang="en-IN" sz="1600" dirty="0">
              <a:solidFill>
                <a:srgbClr val="002060"/>
              </a:solidFill>
            </a:endParaRPr>
          </a:p>
        </p:txBody>
      </p:sp>
      <p:sp>
        <p:nvSpPr>
          <p:cNvPr id="12" name="Text Placeholder 31">
            <a:extLst>
              <a:ext uri="{FF2B5EF4-FFF2-40B4-BE49-F238E27FC236}">
                <a16:creationId xmlns:a16="http://schemas.microsoft.com/office/drawing/2014/main" id="{FE65F766-0CA7-98BE-6E76-9C602E819891}"/>
              </a:ext>
            </a:extLst>
          </p:cNvPr>
          <p:cNvSpPr txBox="1">
            <a:spLocks/>
          </p:cNvSpPr>
          <p:nvPr/>
        </p:nvSpPr>
        <p:spPr>
          <a:xfrm>
            <a:off x="717976" y="6035844"/>
            <a:ext cx="5278083" cy="663916"/>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solidFill>
                  <a:srgbClr val="002060"/>
                </a:solidFill>
                <a:effectLst/>
                <a:latin typeface="ui-sans-serif"/>
              </a:rPr>
              <a:t>Separate interfaces and functionality for administrators, faculty, and students.</a:t>
            </a:r>
          </a:p>
          <a:p>
            <a:endParaRPr lang="en-US" b="0" i="0" dirty="0">
              <a:solidFill>
                <a:srgbClr val="002060"/>
              </a:solidFill>
              <a:effectLst/>
              <a:latin typeface="ui-sans-serif"/>
            </a:endParaRPr>
          </a:p>
          <a:p>
            <a:endParaRPr lang="en-US" dirty="0"/>
          </a:p>
        </p:txBody>
      </p:sp>
    </p:spTree>
    <p:extLst>
      <p:ext uri="{BB962C8B-B14F-4D97-AF65-F5344CB8AC3E}">
        <p14:creationId xmlns:p14="http://schemas.microsoft.com/office/powerpoint/2010/main" val="3678690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D712C-DE0A-7E5C-AAC8-A5F03FC6CD6B}"/>
            </a:ext>
          </a:extLst>
        </p:cNvPr>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4EFE55E2-D27B-0F95-9B8B-E327BB2DDA69}"/>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6A5753E3-FD4D-E831-6600-502F2A8D7F76}"/>
              </a:ext>
            </a:extLst>
          </p:cNvPr>
          <p:cNvSpPr>
            <a:spLocks noGrp="1"/>
          </p:cNvSpPr>
          <p:nvPr>
            <p:ph type="title"/>
          </p:nvPr>
        </p:nvSpPr>
        <p:spPr>
          <a:xfrm>
            <a:off x="78659" y="136525"/>
            <a:ext cx="6017341" cy="6584950"/>
          </a:xfrm>
        </p:spPr>
        <p:txBody>
          <a:bodyPr/>
          <a:lstStyle/>
          <a:p>
            <a:r>
              <a:rPr lang="en-US" dirty="0"/>
              <a:t>3.1 frontend</a:t>
            </a:r>
          </a:p>
        </p:txBody>
      </p:sp>
      <p:sp>
        <p:nvSpPr>
          <p:cNvPr id="11" name="Text Placeholder 10">
            <a:extLst>
              <a:ext uri="{FF2B5EF4-FFF2-40B4-BE49-F238E27FC236}">
                <a16:creationId xmlns:a16="http://schemas.microsoft.com/office/drawing/2014/main" id="{4ACAA98E-C4F6-1B63-B7B7-B429CCC52510}"/>
              </a:ext>
            </a:extLst>
          </p:cNvPr>
          <p:cNvSpPr>
            <a:spLocks noGrp="1"/>
          </p:cNvSpPr>
          <p:nvPr>
            <p:ph type="body" sz="quarter" idx="15"/>
          </p:nvPr>
        </p:nvSpPr>
        <p:spPr>
          <a:xfrm>
            <a:off x="627154" y="1442646"/>
            <a:ext cx="5105053" cy="365125"/>
          </a:xfrm>
        </p:spPr>
        <p:txBody>
          <a:bodyPr/>
          <a:lstStyle/>
          <a:p>
            <a:r>
              <a:rPr lang="nn-NO" sz="1600" b="1" i="0" dirty="0">
                <a:solidFill>
                  <a:schemeClr val="bg2"/>
                </a:solidFill>
                <a:effectLst/>
                <a:latin typeface="ui-sans-serif"/>
              </a:rPr>
              <a:t>1. Flutter Framework for UI Design:</a:t>
            </a:r>
            <a:endParaRPr lang="en-US" sz="1600" dirty="0">
              <a:solidFill>
                <a:schemeClr val="bg2"/>
              </a:solidFill>
            </a:endParaRPr>
          </a:p>
        </p:txBody>
      </p:sp>
      <p:sp>
        <p:nvSpPr>
          <p:cNvPr id="15" name="Footer Placeholder 14">
            <a:extLst>
              <a:ext uri="{FF2B5EF4-FFF2-40B4-BE49-F238E27FC236}">
                <a16:creationId xmlns:a16="http://schemas.microsoft.com/office/drawing/2014/main" id="{2952EC2C-3549-7461-8D6D-589EE9862822}"/>
              </a:ext>
            </a:extLst>
          </p:cNvPr>
          <p:cNvSpPr>
            <a:spLocks noGrp="1"/>
          </p:cNvSpPr>
          <p:nvPr>
            <p:ph type="ftr" sz="quarter" idx="11"/>
          </p:nvPr>
        </p:nvSpPr>
        <p:spPr>
          <a:xfrm>
            <a:off x="4038600" y="6424612"/>
            <a:ext cx="4114800" cy="365125"/>
          </a:xfrm>
        </p:spPr>
        <p:txBody>
          <a:bodyPr/>
          <a:lstStyle/>
          <a:p>
            <a:r>
              <a:rPr lang="en-US" dirty="0"/>
              <a:t>College </a:t>
            </a:r>
            <a:r>
              <a:rPr lang="en-US" dirty="0" err="1"/>
              <a:t>erp</a:t>
            </a:r>
            <a:r>
              <a:rPr lang="en-US" dirty="0"/>
              <a:t> system</a:t>
            </a:r>
          </a:p>
        </p:txBody>
      </p:sp>
      <p:sp>
        <p:nvSpPr>
          <p:cNvPr id="16" name="Slide Number Placeholder 15">
            <a:extLst>
              <a:ext uri="{FF2B5EF4-FFF2-40B4-BE49-F238E27FC236}">
                <a16:creationId xmlns:a16="http://schemas.microsoft.com/office/drawing/2014/main" id="{7DED7394-7F0D-96B8-0192-AAB7AC42691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
        <p:nvSpPr>
          <p:cNvPr id="2" name="Text Placeholder 10">
            <a:extLst>
              <a:ext uri="{FF2B5EF4-FFF2-40B4-BE49-F238E27FC236}">
                <a16:creationId xmlns:a16="http://schemas.microsoft.com/office/drawing/2014/main" id="{BF9F5CEF-F820-658E-C8B9-CBBDE8A74E06}"/>
              </a:ext>
            </a:extLst>
          </p:cNvPr>
          <p:cNvSpPr txBox="1">
            <a:spLocks/>
          </p:cNvSpPr>
          <p:nvPr/>
        </p:nvSpPr>
        <p:spPr>
          <a:xfrm>
            <a:off x="636986" y="1761734"/>
            <a:ext cx="4957569" cy="961802"/>
          </a:xfrm>
          <a:prstGeom prst="rect">
            <a:avLst/>
          </a:prstGeom>
        </p:spPr>
        <p:txBody>
          <a:bodyPr vert="horz" lIns="91440" tIns="45720" rIns="91440" bIns="45720" rtlCol="0">
            <a:noAutofit/>
          </a:bodyPr>
          <a:lstStyle>
            <a:lvl1pPr marL="0" indent="0" algn="l" defTabSz="914400" rtl="0" eaLnBrk="1" latinLnBrk="0" hangingPunct="1">
              <a:lnSpc>
                <a:spcPct val="125000"/>
              </a:lnSpc>
              <a:spcBef>
                <a:spcPts val="1000"/>
              </a:spcBef>
              <a:buFont typeface="Arial" panose="020B0604020202020204" pitchFamily="34" charset="0"/>
              <a:buNone/>
              <a:defRPr sz="1400" kern="1200"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Leveraged Flutter’s pre-built widgets like </a:t>
            </a:r>
            <a:r>
              <a:rPr lang="en-US" dirty="0" err="1"/>
              <a:t>TextField</a:t>
            </a:r>
            <a:r>
              <a:rPr lang="en-US" dirty="0"/>
              <a:t>, </a:t>
            </a:r>
            <a:r>
              <a:rPr lang="en-US" dirty="0" err="1"/>
              <a:t>ListView</a:t>
            </a:r>
            <a:r>
              <a:rPr lang="en-US" dirty="0"/>
              <a:t>, Button and custom widgets to craft a sleek and modern interface.</a:t>
            </a:r>
          </a:p>
          <a:p>
            <a:r>
              <a:rPr lang="en-IN" sz="1600" b="1" i="0" dirty="0">
                <a:solidFill>
                  <a:schemeClr val="bg2"/>
                </a:solidFill>
                <a:effectLst/>
                <a:latin typeface="ui-sans-serif"/>
              </a:rPr>
              <a:t>2. Simple Navigation:</a:t>
            </a:r>
            <a:endParaRPr lang="en-US" sz="1600" dirty="0">
              <a:solidFill>
                <a:schemeClr val="bg2"/>
              </a:solidFill>
            </a:endParaRPr>
          </a:p>
        </p:txBody>
      </p:sp>
      <p:sp>
        <p:nvSpPr>
          <p:cNvPr id="21" name="Text Placeholder 10">
            <a:extLst>
              <a:ext uri="{FF2B5EF4-FFF2-40B4-BE49-F238E27FC236}">
                <a16:creationId xmlns:a16="http://schemas.microsoft.com/office/drawing/2014/main" id="{FCA699BF-CFF9-1DCB-6E4E-756D1B6C87B9}"/>
              </a:ext>
            </a:extLst>
          </p:cNvPr>
          <p:cNvSpPr txBox="1">
            <a:spLocks/>
          </p:cNvSpPr>
          <p:nvPr/>
        </p:nvSpPr>
        <p:spPr>
          <a:xfrm>
            <a:off x="608544" y="3042624"/>
            <a:ext cx="4957569" cy="961802"/>
          </a:xfrm>
          <a:prstGeom prst="rect">
            <a:avLst/>
          </a:prstGeom>
        </p:spPr>
        <p:txBody>
          <a:bodyPr vert="horz" lIns="91440" tIns="45720" rIns="91440" bIns="45720" rtlCol="0">
            <a:noAutofit/>
          </a:bodyPr>
          <a:lstStyle>
            <a:lvl1pPr marL="0" indent="0" algn="l" defTabSz="914400" rtl="0" eaLnBrk="1" latinLnBrk="0" hangingPunct="1">
              <a:lnSpc>
                <a:spcPct val="125000"/>
              </a:lnSpc>
              <a:spcBef>
                <a:spcPts val="1000"/>
              </a:spcBef>
              <a:buFont typeface="Arial" panose="020B0604020202020204" pitchFamily="34" charset="0"/>
              <a:buNone/>
              <a:defRPr sz="1400" kern="1200"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Leveraged Flutter’s pre-built widgets like </a:t>
            </a:r>
            <a:r>
              <a:rPr lang="en-US" dirty="0" err="1"/>
              <a:t>TextField</a:t>
            </a:r>
            <a:r>
              <a:rPr lang="en-US" dirty="0"/>
              <a:t>, </a:t>
            </a:r>
            <a:r>
              <a:rPr lang="en-US" dirty="0" err="1"/>
              <a:t>ListView</a:t>
            </a:r>
            <a:r>
              <a:rPr lang="en-US" dirty="0"/>
              <a:t>, Button and custom widgets to craft a sleek and modern interface.</a:t>
            </a:r>
          </a:p>
          <a:p>
            <a:r>
              <a:rPr lang="en-IN" sz="1600" b="1" i="0" dirty="0">
                <a:solidFill>
                  <a:schemeClr val="bg2"/>
                </a:solidFill>
                <a:effectLst/>
                <a:latin typeface="ui-sans-serif"/>
              </a:rPr>
              <a:t>3. Dart Programming for UX Logic:</a:t>
            </a:r>
            <a:endParaRPr lang="en-US" sz="1600" dirty="0">
              <a:solidFill>
                <a:schemeClr val="bg2"/>
              </a:solidFill>
            </a:endParaRPr>
          </a:p>
        </p:txBody>
      </p:sp>
      <p:sp>
        <p:nvSpPr>
          <p:cNvPr id="22" name="Text Placeholder 10">
            <a:extLst>
              <a:ext uri="{FF2B5EF4-FFF2-40B4-BE49-F238E27FC236}">
                <a16:creationId xmlns:a16="http://schemas.microsoft.com/office/drawing/2014/main" id="{E23F1689-152C-DE11-435F-19323486CEC5}"/>
              </a:ext>
            </a:extLst>
          </p:cNvPr>
          <p:cNvSpPr txBox="1">
            <a:spLocks/>
          </p:cNvSpPr>
          <p:nvPr/>
        </p:nvSpPr>
        <p:spPr>
          <a:xfrm>
            <a:off x="608544" y="4341133"/>
            <a:ext cx="5105053" cy="365125"/>
          </a:xfrm>
          <a:prstGeom prst="rect">
            <a:avLst/>
          </a:prstGeom>
        </p:spPr>
        <p:txBody>
          <a:bodyPr vert="horz" lIns="91440" tIns="45720" rIns="91440" bIns="45720" rtlCol="0">
            <a:noAutofit/>
          </a:bodyPr>
          <a:lstStyle>
            <a:lvl1pPr marL="0" indent="0" algn="l" defTabSz="914400" rtl="0" eaLnBrk="1" latinLnBrk="0" hangingPunct="1">
              <a:lnSpc>
                <a:spcPct val="125000"/>
              </a:lnSpc>
              <a:spcBef>
                <a:spcPts val="1000"/>
              </a:spcBef>
              <a:buFont typeface="Arial" panose="020B0604020202020204" pitchFamily="34" charset="0"/>
              <a:buNone/>
              <a:defRPr sz="1400" kern="1200"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effectLst/>
                <a:latin typeface="ui-sans-serif"/>
              </a:rPr>
              <a:t>Used </a:t>
            </a:r>
            <a:r>
              <a:rPr lang="en-US" b="1" i="0" dirty="0">
                <a:effectLst/>
                <a:latin typeface="ui-sans-serif"/>
              </a:rPr>
              <a:t>Dart</a:t>
            </a:r>
            <a:r>
              <a:rPr lang="en-US" b="0" i="0" dirty="0">
                <a:effectLst/>
                <a:latin typeface="ui-sans-serif"/>
              </a:rPr>
              <a:t> to create seamless workflows like login/signup, CRUD operations, and error handling to enhance usability.</a:t>
            </a:r>
          </a:p>
          <a:p>
            <a:endParaRPr lang="en-US" sz="1600" dirty="0">
              <a:solidFill>
                <a:schemeClr val="bg2"/>
              </a:solidFill>
            </a:endParaRPr>
          </a:p>
        </p:txBody>
      </p:sp>
      <p:sp>
        <p:nvSpPr>
          <p:cNvPr id="23" name="Text Placeholder 10">
            <a:extLst>
              <a:ext uri="{FF2B5EF4-FFF2-40B4-BE49-F238E27FC236}">
                <a16:creationId xmlns:a16="http://schemas.microsoft.com/office/drawing/2014/main" id="{A37B80F0-B398-D86E-580B-92207EEACB08}"/>
              </a:ext>
            </a:extLst>
          </p:cNvPr>
          <p:cNvSpPr txBox="1">
            <a:spLocks/>
          </p:cNvSpPr>
          <p:nvPr/>
        </p:nvSpPr>
        <p:spPr>
          <a:xfrm>
            <a:off x="608543" y="4902160"/>
            <a:ext cx="5105053" cy="365125"/>
          </a:xfrm>
          <a:prstGeom prst="rect">
            <a:avLst/>
          </a:prstGeom>
        </p:spPr>
        <p:txBody>
          <a:bodyPr vert="horz" lIns="91440" tIns="45720" rIns="91440" bIns="45720" rtlCol="0">
            <a:noAutofit/>
          </a:bodyPr>
          <a:lstStyle>
            <a:lvl1pPr marL="0" indent="0" algn="l" defTabSz="914400" rtl="0" eaLnBrk="1" latinLnBrk="0" hangingPunct="1">
              <a:lnSpc>
                <a:spcPct val="125000"/>
              </a:lnSpc>
              <a:spcBef>
                <a:spcPts val="1000"/>
              </a:spcBef>
              <a:buFont typeface="Arial" panose="020B0604020202020204" pitchFamily="34" charset="0"/>
              <a:buNone/>
              <a:defRPr sz="1400" kern="1200"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n-NO" sz="1600" b="1" dirty="0">
                <a:solidFill>
                  <a:schemeClr val="bg2"/>
                </a:solidFill>
                <a:latin typeface="ui-sans-serif"/>
              </a:rPr>
              <a:t>4</a:t>
            </a:r>
            <a:r>
              <a:rPr lang="nn-NO" sz="1600" b="1" i="0" dirty="0">
                <a:solidFill>
                  <a:schemeClr val="bg2"/>
                </a:solidFill>
                <a:effectLst/>
                <a:latin typeface="ui-sans-serif"/>
              </a:rPr>
              <a:t>. </a:t>
            </a:r>
            <a:r>
              <a:rPr lang="en-IN" sz="1600" b="1" i="0" dirty="0">
                <a:solidFill>
                  <a:schemeClr val="bg2"/>
                </a:solidFill>
                <a:effectLst/>
                <a:latin typeface="ui-sans-serif"/>
              </a:rPr>
              <a:t>Interactive Elements:</a:t>
            </a:r>
            <a:endParaRPr lang="en-US" sz="1600" dirty="0">
              <a:solidFill>
                <a:schemeClr val="bg2"/>
              </a:solidFill>
            </a:endParaRPr>
          </a:p>
        </p:txBody>
      </p:sp>
      <p:sp>
        <p:nvSpPr>
          <p:cNvPr id="24" name="Text Placeholder 10">
            <a:extLst>
              <a:ext uri="{FF2B5EF4-FFF2-40B4-BE49-F238E27FC236}">
                <a16:creationId xmlns:a16="http://schemas.microsoft.com/office/drawing/2014/main" id="{655BD3A0-A3C5-E304-C4C4-8C9357E55FE1}"/>
              </a:ext>
            </a:extLst>
          </p:cNvPr>
          <p:cNvSpPr txBox="1">
            <a:spLocks/>
          </p:cNvSpPr>
          <p:nvPr/>
        </p:nvSpPr>
        <p:spPr>
          <a:xfrm>
            <a:off x="608542" y="5221247"/>
            <a:ext cx="5105053" cy="365125"/>
          </a:xfrm>
          <a:prstGeom prst="rect">
            <a:avLst/>
          </a:prstGeom>
        </p:spPr>
        <p:txBody>
          <a:bodyPr vert="horz" lIns="91440" tIns="45720" rIns="91440" bIns="45720" rtlCol="0">
            <a:noAutofit/>
          </a:bodyPr>
          <a:lstStyle>
            <a:lvl1pPr marL="0" indent="0" algn="l" defTabSz="914400" rtl="0" eaLnBrk="1" latinLnBrk="0" hangingPunct="1">
              <a:lnSpc>
                <a:spcPct val="125000"/>
              </a:lnSpc>
              <a:spcBef>
                <a:spcPts val="1000"/>
              </a:spcBef>
              <a:buFont typeface="Arial" panose="020B0604020202020204" pitchFamily="34" charset="0"/>
              <a:buNone/>
              <a:defRPr sz="1400" kern="1200"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effectLst/>
                <a:latin typeface="ui-sans-serif"/>
              </a:rPr>
              <a:t>Added features like buttons with animations, progress indicators, and tooltips to guide users through actions.</a:t>
            </a:r>
            <a:br>
              <a:rPr lang="en-US" dirty="0"/>
            </a:br>
            <a:endParaRPr lang="en-US" dirty="0"/>
          </a:p>
        </p:txBody>
      </p:sp>
    </p:spTree>
    <p:extLst>
      <p:ext uri="{BB962C8B-B14F-4D97-AF65-F5344CB8AC3E}">
        <p14:creationId xmlns:p14="http://schemas.microsoft.com/office/powerpoint/2010/main" val="527911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5334461" cy="6867376"/>
          </a:xfrm>
        </p:spPr>
      </p:pic>
      <p:sp>
        <p:nvSpPr>
          <p:cNvPr id="171" name="Footer Placeholder 170">
            <a:extLst>
              <a:ext uri="{FF2B5EF4-FFF2-40B4-BE49-F238E27FC236}">
                <a16:creationId xmlns:a16="http://schemas.microsoft.com/office/drawing/2014/main" id="{FDE9816E-A3F9-4549-81DC-88BE9CBAA4CC}"/>
              </a:ext>
            </a:extLst>
          </p:cNvPr>
          <p:cNvSpPr>
            <a:spLocks noGrp="1"/>
          </p:cNvSpPr>
          <p:nvPr>
            <p:ph type="ftr" sz="quarter" idx="11"/>
          </p:nvPr>
        </p:nvSpPr>
        <p:spPr>
          <a:xfrm>
            <a:off x="4038600" y="6448952"/>
            <a:ext cx="4114800" cy="365125"/>
          </a:xfrm>
        </p:spPr>
        <p:txBody>
          <a:bodyPr/>
          <a:lstStyle/>
          <a:p>
            <a:r>
              <a:rPr lang="en-US" dirty="0"/>
              <a:t>College </a:t>
            </a:r>
            <a:r>
              <a:rPr lang="en-US" dirty="0" err="1"/>
              <a:t>erp</a:t>
            </a:r>
            <a:r>
              <a:rPr lang="en-US" dirty="0"/>
              <a:t> system</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6207016" y="1515548"/>
            <a:ext cx="3365003" cy="466344"/>
          </a:xfrm>
        </p:spPr>
        <p:txBody>
          <a:bodyPr>
            <a:normAutofit/>
          </a:bodyPr>
          <a:lstStyle/>
          <a:p>
            <a:r>
              <a:rPr lang="en-IN" sz="1600" b="1" i="0" dirty="0">
                <a:solidFill>
                  <a:schemeClr val="bg2"/>
                </a:solidFill>
                <a:effectLst/>
                <a:latin typeface="ui-sans-serif"/>
              </a:rPr>
              <a:t>1. Database</a:t>
            </a:r>
            <a:endParaRPr lang="en-US" sz="1600" dirty="0">
              <a:solidFill>
                <a:schemeClr val="bg2"/>
              </a:solidFill>
            </a:endParaRPr>
          </a:p>
        </p:txBody>
      </p:sp>
      <p:sp>
        <p:nvSpPr>
          <p:cNvPr id="16" name="Text Placeholder 15">
            <a:extLst>
              <a:ext uri="{FF2B5EF4-FFF2-40B4-BE49-F238E27FC236}">
                <a16:creationId xmlns:a16="http://schemas.microsoft.com/office/drawing/2014/main" id="{84AAE549-3A78-4243-8999-CEED726047F1}"/>
              </a:ext>
            </a:extLst>
          </p:cNvPr>
          <p:cNvSpPr>
            <a:spLocks noGrp="1"/>
          </p:cNvSpPr>
          <p:nvPr>
            <p:ph type="body" sz="quarter" idx="28"/>
          </p:nvPr>
        </p:nvSpPr>
        <p:spPr>
          <a:xfrm>
            <a:off x="6206485" y="1875711"/>
            <a:ext cx="5985515" cy="1170432"/>
          </a:xfrm>
        </p:spPr>
        <p:txBody>
          <a:bodyPr>
            <a:noAutofit/>
          </a:bodyPr>
          <a:lstStyle/>
          <a:p>
            <a:r>
              <a:rPr lang="en-US" b="1" i="0" dirty="0">
                <a:effectLst/>
                <a:latin typeface="ui-sans-serif"/>
              </a:rPr>
              <a:t>SQLite</a:t>
            </a:r>
            <a:r>
              <a:rPr lang="en-US" b="0" i="0" dirty="0">
                <a:effectLst/>
                <a:latin typeface="ui-sans-serif"/>
              </a:rPr>
              <a:t> is used for local, offline data storage. It provides a lightweight, efficient, and serverless database that ensures seamless performance even without an internet connection.</a:t>
            </a:r>
          </a:p>
          <a:p>
            <a:endParaRPr lang="en-US" dirty="0"/>
          </a:p>
          <a:p>
            <a:r>
              <a:rPr lang="en-ZA" dirty="0"/>
              <a:t>​</a:t>
            </a:r>
          </a:p>
        </p:txBody>
      </p:sp>
      <p:sp>
        <p:nvSpPr>
          <p:cNvPr id="40" name="Text Placeholder 39">
            <a:extLst>
              <a:ext uri="{FF2B5EF4-FFF2-40B4-BE49-F238E27FC236}">
                <a16:creationId xmlns:a16="http://schemas.microsoft.com/office/drawing/2014/main" id="{FA396DB9-CA31-422D-91CF-362B933EE036}"/>
              </a:ext>
            </a:extLst>
          </p:cNvPr>
          <p:cNvSpPr>
            <a:spLocks noGrp="1"/>
          </p:cNvSpPr>
          <p:nvPr>
            <p:ph type="body" sz="quarter" idx="29"/>
          </p:nvPr>
        </p:nvSpPr>
        <p:spPr>
          <a:xfrm>
            <a:off x="6206485" y="2730866"/>
            <a:ext cx="3365003" cy="466344"/>
          </a:xfrm>
        </p:spPr>
        <p:txBody>
          <a:bodyPr>
            <a:noAutofit/>
          </a:bodyPr>
          <a:lstStyle/>
          <a:p>
            <a:r>
              <a:rPr lang="en-IN" sz="1600" b="1" i="0" dirty="0">
                <a:solidFill>
                  <a:schemeClr val="bg2"/>
                </a:solidFill>
                <a:effectLst/>
                <a:latin typeface="ui-sans-serif"/>
              </a:rPr>
              <a:t>2. CRUD Operations</a:t>
            </a:r>
            <a:r>
              <a:rPr lang="en-ZA" dirty="0"/>
              <a:t>​</a:t>
            </a:r>
          </a:p>
          <a:p>
            <a:r>
              <a:rPr lang="en-US" dirty="0"/>
              <a:t>​</a:t>
            </a: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6207016" y="746631"/>
            <a:ext cx="5184648" cy="466344"/>
          </a:xfrm>
        </p:spPr>
        <p:txBody>
          <a:bodyPr/>
          <a:lstStyle/>
          <a:p>
            <a:r>
              <a:rPr lang="en-US" dirty="0"/>
              <a:t>3.2 backend</a:t>
            </a:r>
          </a:p>
        </p:txBody>
      </p:sp>
      <p:sp>
        <p:nvSpPr>
          <p:cNvPr id="2" name="Text Placeholder 15">
            <a:extLst>
              <a:ext uri="{FF2B5EF4-FFF2-40B4-BE49-F238E27FC236}">
                <a16:creationId xmlns:a16="http://schemas.microsoft.com/office/drawing/2014/main" id="{12E6530D-3502-D4F3-D2F5-FEAB88982AB8}"/>
              </a:ext>
            </a:extLst>
          </p:cNvPr>
          <p:cNvSpPr txBox="1">
            <a:spLocks/>
          </p:cNvSpPr>
          <p:nvPr/>
        </p:nvSpPr>
        <p:spPr>
          <a:xfrm>
            <a:off x="6206484" y="3075575"/>
            <a:ext cx="5729877" cy="1170432"/>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effectLst/>
                <a:latin typeface="ui-sans-serif"/>
              </a:rPr>
              <a:t>Create, Read, Update, and Delete (CRUD)</a:t>
            </a:r>
            <a:r>
              <a:rPr lang="en-US" b="0" i="0" dirty="0">
                <a:effectLst/>
                <a:latin typeface="ui-sans-serif"/>
              </a:rPr>
              <a:t> operations are implemented to allow administrators to manage student and faculty data.</a:t>
            </a:r>
          </a:p>
          <a:p>
            <a:endParaRPr lang="en-US" dirty="0">
              <a:latin typeface="ui-sans-serif"/>
            </a:endParaRPr>
          </a:p>
          <a:p>
            <a:endParaRPr lang="en-US" dirty="0"/>
          </a:p>
          <a:p>
            <a:r>
              <a:rPr lang="en-ZA" dirty="0"/>
              <a:t>​</a:t>
            </a:r>
          </a:p>
        </p:txBody>
      </p:sp>
      <p:sp>
        <p:nvSpPr>
          <p:cNvPr id="3" name="Text Placeholder 39">
            <a:extLst>
              <a:ext uri="{FF2B5EF4-FFF2-40B4-BE49-F238E27FC236}">
                <a16:creationId xmlns:a16="http://schemas.microsoft.com/office/drawing/2014/main" id="{D45F12FB-61CD-E4EE-3240-6A7FC9C934FF}"/>
              </a:ext>
            </a:extLst>
          </p:cNvPr>
          <p:cNvSpPr txBox="1">
            <a:spLocks/>
          </p:cNvSpPr>
          <p:nvPr/>
        </p:nvSpPr>
        <p:spPr>
          <a:xfrm>
            <a:off x="6206485" y="3905771"/>
            <a:ext cx="3365003" cy="466344"/>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b="1" dirty="0">
                <a:solidFill>
                  <a:schemeClr val="bg2"/>
                </a:solidFill>
                <a:latin typeface="ui-sans-serif"/>
              </a:rPr>
              <a:t>3. </a:t>
            </a:r>
            <a:r>
              <a:rPr lang="en-IN" sz="1600" b="1" i="0" dirty="0">
                <a:effectLst/>
                <a:latin typeface="ui-sans-serif"/>
              </a:rPr>
              <a:t>Offline Storage and Sync</a:t>
            </a:r>
            <a:r>
              <a:rPr lang="en-ZA" dirty="0"/>
              <a:t>​</a:t>
            </a:r>
          </a:p>
          <a:p>
            <a:r>
              <a:rPr lang="en-US" dirty="0"/>
              <a:t>​</a:t>
            </a:r>
          </a:p>
        </p:txBody>
      </p:sp>
      <p:sp>
        <p:nvSpPr>
          <p:cNvPr id="5" name="Text Placeholder 15">
            <a:extLst>
              <a:ext uri="{FF2B5EF4-FFF2-40B4-BE49-F238E27FC236}">
                <a16:creationId xmlns:a16="http://schemas.microsoft.com/office/drawing/2014/main" id="{D7DBFB17-2031-2861-5788-93B26C0E7A96}"/>
              </a:ext>
            </a:extLst>
          </p:cNvPr>
          <p:cNvSpPr txBox="1">
            <a:spLocks/>
          </p:cNvSpPr>
          <p:nvPr/>
        </p:nvSpPr>
        <p:spPr>
          <a:xfrm>
            <a:off x="6206483" y="4218236"/>
            <a:ext cx="5729877" cy="1170432"/>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effectLst/>
                <a:latin typeface="ui-sans-serif"/>
              </a:rPr>
              <a:t>Since the app operates offline, all data is stored locally, allowing users to manage and access records even in areas with poor or no internet connectivity.</a:t>
            </a:r>
          </a:p>
          <a:p>
            <a:endParaRPr lang="en-US" dirty="0">
              <a:latin typeface="ui-sans-serif"/>
            </a:endParaRPr>
          </a:p>
          <a:p>
            <a:endParaRPr lang="en-US" dirty="0"/>
          </a:p>
          <a:p>
            <a:r>
              <a:rPr lang="en-ZA" dirty="0"/>
              <a:t>​</a:t>
            </a:r>
          </a:p>
        </p:txBody>
      </p:sp>
      <p:sp>
        <p:nvSpPr>
          <p:cNvPr id="6" name="Text Placeholder 39">
            <a:extLst>
              <a:ext uri="{FF2B5EF4-FFF2-40B4-BE49-F238E27FC236}">
                <a16:creationId xmlns:a16="http://schemas.microsoft.com/office/drawing/2014/main" id="{01D3116A-E692-054A-BA72-46A018DCF797}"/>
              </a:ext>
            </a:extLst>
          </p:cNvPr>
          <p:cNvSpPr txBox="1">
            <a:spLocks/>
          </p:cNvSpPr>
          <p:nvPr/>
        </p:nvSpPr>
        <p:spPr>
          <a:xfrm>
            <a:off x="6206485" y="5049314"/>
            <a:ext cx="5808534" cy="1307035"/>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b="1" dirty="0">
                <a:solidFill>
                  <a:schemeClr val="bg2"/>
                </a:solidFill>
                <a:latin typeface="ui-sans-serif"/>
              </a:rPr>
              <a:t>4. </a:t>
            </a:r>
            <a:r>
              <a:rPr lang="en-IN" sz="1600" b="1" i="0" dirty="0">
                <a:solidFill>
                  <a:schemeClr val="bg2"/>
                </a:solidFill>
                <a:effectLst/>
                <a:latin typeface="ui-sans-serif"/>
              </a:rPr>
              <a:t>Data Security</a:t>
            </a:r>
            <a:r>
              <a:rPr lang="en-ZA" dirty="0"/>
              <a:t>​</a:t>
            </a:r>
          </a:p>
          <a:p>
            <a:r>
              <a:rPr lang="en-US" dirty="0"/>
              <a:t>​</a:t>
            </a:r>
            <a:r>
              <a:rPr lang="en-US" b="0" i="0" dirty="0">
                <a:effectLst/>
                <a:latin typeface="ui-sans-serif"/>
              </a:rPr>
              <a:t>SQLite ensures </a:t>
            </a:r>
            <a:r>
              <a:rPr lang="en-US" b="1" i="0" dirty="0">
                <a:effectLst/>
                <a:latin typeface="ui-sans-serif"/>
              </a:rPr>
              <a:t>data security</a:t>
            </a:r>
            <a:r>
              <a:rPr lang="en-US" b="0" i="0" dirty="0">
                <a:effectLst/>
                <a:latin typeface="ui-sans-serif"/>
              </a:rPr>
              <a:t> by using encryption (if implemented) to prevent unauthorized access to sensitive data stored in the local database.</a:t>
            </a:r>
          </a:p>
        </p:txBody>
      </p:sp>
    </p:spTree>
    <p:extLst>
      <p:ext uri="{BB962C8B-B14F-4D97-AF65-F5344CB8AC3E}">
        <p14:creationId xmlns:p14="http://schemas.microsoft.com/office/powerpoint/2010/main" val="1057146124"/>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258F013-9E4A-4975-A97B-33FEBC5FEE8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66D2D45-3944-4D77-9142-02FD272EF319}">
  <ds:schemaRefs>
    <ds:schemaRef ds:uri="http://schemas.microsoft.com/sharepoint/v3/contenttype/forms"/>
  </ds:schemaRefs>
</ds:datastoreItem>
</file>

<file path=customXml/itemProps3.xml><?xml version="1.0" encoding="utf-8"?>
<ds:datastoreItem xmlns:ds="http://schemas.openxmlformats.org/officeDocument/2006/customXml" ds:itemID="{0C08EBEC-4760-45C2-B3A3-10A1EA3389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395</TotalTime>
  <Words>1558</Words>
  <Application>Microsoft Office PowerPoint</Application>
  <PresentationFormat>Widescreen</PresentationFormat>
  <Paragraphs>199</Paragraphs>
  <Slides>22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Bierstadt</vt:lpstr>
      <vt:lpstr>Calibri</vt:lpstr>
      <vt:lpstr>Courier New</vt:lpstr>
      <vt:lpstr>Posterama</vt:lpstr>
      <vt:lpstr>Posterama Bold</vt:lpstr>
      <vt:lpstr>ui-sans-serif</vt:lpstr>
      <vt:lpstr>Office Theme</vt:lpstr>
      <vt:lpstr>College ErP sYSTEM</vt:lpstr>
      <vt:lpstr>&gt;Team members</vt:lpstr>
      <vt:lpstr>1. InTRODUCTION</vt:lpstr>
      <vt:lpstr>1.1 Problem</vt:lpstr>
      <vt:lpstr>1.2 Solution</vt:lpstr>
      <vt:lpstr>1.3 objective</vt:lpstr>
      <vt:lpstr>2.1 list of features</vt:lpstr>
      <vt:lpstr>3.1 frontend</vt:lpstr>
      <vt:lpstr>3.2 backend</vt:lpstr>
      <vt:lpstr>3.3 programming language</vt:lpstr>
      <vt:lpstr>3.4 tools</vt:lpstr>
      <vt:lpstr>4.1 login &amp; signup screen </vt:lpstr>
      <vt:lpstr>4.2 create account screen  </vt:lpstr>
      <vt:lpstr>4.4 drawer screen  </vt:lpstr>
      <vt:lpstr>4.6 read &amp; edit college details screen  </vt:lpstr>
      <vt:lpstr>4.7 students list screen  </vt:lpstr>
      <vt:lpstr>4.9 semester &amp; select option screen   </vt:lpstr>
      <vt:lpstr>4.10 enter mark   </vt:lpstr>
      <vt:lpstr>4.12 faculty list screen   </vt:lpstr>
      <vt:lpstr>5. Challenges</vt:lpstr>
      <vt:lpstr>6.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Rounak Awasthi</cp:lastModifiedBy>
  <cp:revision>8</cp:revision>
  <dcterms:created xsi:type="dcterms:W3CDTF">2024-11-26T09:46:54Z</dcterms:created>
  <dcterms:modified xsi:type="dcterms:W3CDTF">2024-11-27T02:05:47Z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